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6"/>
  </p:notesMasterIdLst>
  <p:sldIdLst>
    <p:sldId id="257" r:id="rId3"/>
    <p:sldId id="272" r:id="rId4"/>
    <p:sldId id="260" r:id="rId5"/>
    <p:sldId id="274" r:id="rId7"/>
    <p:sldId id="275" r:id="rId8"/>
    <p:sldId id="288" r:id="rId9"/>
    <p:sldId id="282" r:id="rId10"/>
    <p:sldId id="278" r:id="rId11"/>
    <p:sldId id="270" r:id="rId12"/>
    <p:sldId id="284" r:id="rId13"/>
    <p:sldId id="289" r:id="rId14"/>
    <p:sldId id="290" r:id="rId15"/>
    <p:sldId id="285" r:id="rId1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zh-CN" altLang="zh-CN"/>
          </a:p>
        </p:txBody>
      </p:sp>
      <p:sp>
        <p:nvSpPr>
          <p:cNvPr id="2052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r>
              <a:rPr lang="zh-CN" altLang="zh-CN"/>
              <a:t>联系qq 1119139686</a:t>
            </a:r>
            <a:endParaRPr lang="zh-CN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AB8AD1AE-4014-4668-B6CD-249AFFD7ABB0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 noTextEdit="1"/>
          </p:cNvSpPr>
          <p:nvPr>
            <p:ph type="sldImg"/>
          </p:nvPr>
        </p:nvSpPr>
        <p:spPr/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  <a:p>
            <a:endParaRPr lang="zh-CN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p>
            <a:r>
              <a:rPr lang="zh-CN" altLang="zh-CN"/>
              <a:t>联系qq 1119139686</a:t>
            </a: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B8AD1AE-4014-4668-B6CD-249AFFD7ABB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 noTextEdit="1"/>
          </p:cNvSpPr>
          <p:nvPr>
            <p:ph type="sldImg"/>
          </p:nvPr>
        </p:nvSpPr>
        <p:spPr/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/>
              <a:t>www.czsx.com.cn</a:t>
            </a:r>
            <a:endParaRPr lang="zh-CN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638086-B632-4A8E-ACDC-F1BE63AC2A5E}" type="datetime1">
              <a:rPr lang="zh-CN" altLang="en-US"/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D2D59-CF0E-4D49-BC7F-9EE6E720639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F2769-05DA-4948-B27B-C9D75BCCE1B3}" type="datetime1">
              <a:rPr lang="zh-CN" altLang="en-US"/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41AC0-66A6-48E5-A61C-EDCB6425FCE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EB30FC-011D-4E59-9CCF-376FA605C9F1}" type="datetime1">
              <a:rPr lang="zh-CN" altLang="en-US"/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3124D-C142-44B3-8486-38089EDF534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8E2D65-7DA8-445C-94DC-3D906FC11D21}" type="datetime1">
              <a:rPr lang="zh-CN" altLang="en-US"/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07872-0E3D-4936-8617-B25E6ED0669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CA3CDF-BF79-44D5-877A-2E607CE2D7C4}" type="datetime1">
              <a:rPr lang="zh-CN" altLang="en-US"/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1002C-0FF3-4872-9EC4-8E62BE45D77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1DF046-50DC-45B9-AB29-18D84D3471C2}" type="datetime1">
              <a:rPr lang="zh-CN" altLang="en-US"/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9C64C-E805-4D4C-9634-D1DF866D7A1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E0B86C-DA5C-4726-9CBB-E332FEC7C0BC}" type="datetime1">
              <a:rPr lang="zh-CN" altLang="en-US"/>
            </a:fld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5B15D-9793-40BA-8D36-6C9D7114305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67FBD-0F64-427C-AB04-24A7FC8F9C53}" type="datetime1">
              <a:rPr lang="zh-CN" altLang="en-US"/>
            </a:fld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6558A-51DA-4155-9CB4-8F4B2F3B8C8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5AD1B6-3C47-483B-BEF3-561F553A973A}" type="datetime1">
              <a:rPr lang="zh-CN" altLang="en-US"/>
            </a:fld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CD194-9D3B-4C99-9748-E2A7FE10F37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8C3EB3-7844-423C-8BC1-4E46ADD8DEB7}" type="datetime1">
              <a:rPr lang="zh-CN" altLang="en-US"/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DF748-A14B-4316-8156-C5CDEFC299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0BC028-02BB-4348-9BEC-8C25712E74FA}" type="datetime1">
              <a:rPr lang="zh-CN" altLang="en-US"/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7A938-171E-4E6C-AB2A-4ED6CF3FFE3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91EFDC6B-5711-40D4-8E83-764BECE58865}" type="datetime1">
              <a:rPr lang="zh-CN" altLang="en-US"/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r>
              <a:rPr lang="zh-CN" altLang="zh-CN"/>
              <a:t>课件来源于jiaoxue5u.taobao.com</a:t>
            </a: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FDBEFE0C-A643-4E38-A1CD-2C0C163B08AA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GIF"/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9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051050" y="692150"/>
            <a:ext cx="4752975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>
                <a:solidFill>
                  <a:srgbClr val="0000FF"/>
                </a:solidFill>
                <a:latin typeface="仿宋_GB2312" pitchFamily="1" charset="-122"/>
                <a:ea typeface="仿宋_GB2312" pitchFamily="1" charset="-122"/>
              </a:rPr>
              <a:t>人教版八年级数学               </a:t>
            </a:r>
            <a:endParaRPr lang="zh-CN" sz="4000" b="1"/>
          </a:p>
        </p:txBody>
      </p:sp>
      <p:sp>
        <p:nvSpPr>
          <p:cNvPr id="3075" name="WordArt 3"/>
          <p:cNvSpPr>
            <a:spLocks noChangeArrowheads="1" noChangeShapeType="1"/>
          </p:cNvSpPr>
          <p:nvPr/>
        </p:nvSpPr>
        <p:spPr bwMode="auto">
          <a:xfrm>
            <a:off x="2640013" y="1844675"/>
            <a:ext cx="6840537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3300"/>
                  </a:solidFill>
                  <a:rou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11.2</a:t>
            </a:r>
            <a:r>
              <a:rPr lang="zh-CN" altLang="en-US" sz="3600">
                <a:ln w="9525" cmpd="sng">
                  <a:solidFill>
                    <a:srgbClr val="FF3300"/>
                  </a:solidFill>
                  <a:rou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三角形全等的判定（</a:t>
            </a:r>
            <a:r>
              <a:rPr lang="en-US" altLang="zh-CN" sz="3600">
                <a:ln w="9525" cmpd="sng">
                  <a:solidFill>
                    <a:srgbClr val="FF3300"/>
                  </a:solidFill>
                  <a:rou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>
                <a:ln w="9525" cmpd="sng">
                  <a:solidFill>
                    <a:srgbClr val="FF3300"/>
                  </a:solidFill>
                  <a:rou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3600">
              <a:ln w="9525" cmpd="sng">
                <a:solidFill>
                  <a:srgbClr val="FF3300"/>
                </a:solidFill>
                <a:rou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24000" y="1371600"/>
            <a:ext cx="8763000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如图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,A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在同一直线上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AB=DE, AC=DF,AC∥DF,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求证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:ΔABC≌ΔDEF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  <a:endParaRPr lang="zh-CN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3133725"/>
            <a:ext cx="32766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316" name="Group 18"/>
          <p:cNvGrpSpPr/>
          <p:nvPr/>
        </p:nvGrpSpPr>
        <p:grpSpPr bwMode="auto">
          <a:xfrm>
            <a:off x="1524000" y="361950"/>
            <a:ext cx="3886200" cy="789470"/>
            <a:chOff x="0" y="0"/>
            <a:chExt cx="3399" cy="871"/>
          </a:xfrm>
        </p:grpSpPr>
        <p:pic>
          <p:nvPicPr>
            <p:cNvPr id="13317" name="Picture 19" descr="67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712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当堂检测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13319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997200" y="2286000"/>
            <a:ext cx="18796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AC∥DF</a:t>
            </a:r>
            <a:endParaRPr lang="zh-CN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676400" y="1416050"/>
            <a:ext cx="8763000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如图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,A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在同一直线上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 </a:t>
            </a:r>
            <a:r>
              <a:rPr lang="zh-CN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AE=DB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AC=DF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AC∥DF,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求证：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ΔABC≌ΔDEF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  <a:endParaRPr lang="zh-CN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124200"/>
            <a:ext cx="32766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316" name="Group 18"/>
          <p:cNvGrpSpPr/>
          <p:nvPr/>
        </p:nvGrpSpPr>
        <p:grpSpPr bwMode="auto">
          <a:xfrm>
            <a:off x="1524000" y="361950"/>
            <a:ext cx="3886200" cy="789470"/>
            <a:chOff x="0" y="0"/>
            <a:chExt cx="3399" cy="871"/>
          </a:xfrm>
        </p:grpSpPr>
        <p:pic>
          <p:nvPicPr>
            <p:cNvPr id="13317" name="Picture 19" descr="67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712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当堂检测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13319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676400" y="1447800"/>
            <a:ext cx="8763000" cy="230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如图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,A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在同一直线上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 </a:t>
            </a:r>
            <a:r>
              <a:rPr lang="zh-CN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AE=DB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 AC=DF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 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AC∥DF,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请探索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BC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与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EF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有什么位置关系？</a:t>
            </a:r>
            <a:endParaRPr lang="zh-CN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124200"/>
            <a:ext cx="32766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316" name="Group 18"/>
          <p:cNvGrpSpPr/>
          <p:nvPr/>
        </p:nvGrpSpPr>
        <p:grpSpPr bwMode="auto">
          <a:xfrm>
            <a:off x="1524000" y="361950"/>
            <a:ext cx="3886200" cy="789470"/>
            <a:chOff x="0" y="0"/>
            <a:chExt cx="3399" cy="871"/>
          </a:xfrm>
        </p:grpSpPr>
        <p:pic>
          <p:nvPicPr>
            <p:cNvPr id="13317" name="Picture 19" descr="67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712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当堂检测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13319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676400" y="1223963"/>
            <a:ext cx="8839200" cy="1518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已知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如图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,AB=AD, AC=AE,∠1=∠2</a:t>
            </a: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endParaRPr lang="zh-CN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 求证</a:t>
            </a:r>
            <a:r>
              <a:rPr lang="zh-CN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:∠B=∠D.</a:t>
            </a:r>
            <a:endParaRPr lang="zh-CN" altLang="zh-CN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819400"/>
            <a:ext cx="2717800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316" name="Group 18"/>
          <p:cNvGrpSpPr/>
          <p:nvPr/>
        </p:nvGrpSpPr>
        <p:grpSpPr bwMode="auto">
          <a:xfrm>
            <a:off x="1524000" y="361950"/>
            <a:ext cx="3886200" cy="789470"/>
            <a:chOff x="0" y="0"/>
            <a:chExt cx="3399" cy="871"/>
          </a:xfrm>
        </p:grpSpPr>
        <p:pic>
          <p:nvPicPr>
            <p:cNvPr id="13317" name="Picture 19" descr="67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712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当堂检测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13319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5791835"/>
            <a:ext cx="2844800" cy="476250"/>
          </a:xfrm>
        </p:spPr>
        <p:txBody>
          <a:bodyPr/>
          <a:lstStyle/>
          <a:p>
            <a:fld id="{98022A83-37DE-42A2-B4C0-CBB8E29CCF00}" type="datetime1">
              <a:rPr lang="zh-CN" altLang="en-US"/>
            </a:fld>
            <a:endParaRPr lang="zh-CN" altLang="zh-CN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546225" y="2021840"/>
            <a:ext cx="9144000" cy="1152525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None/>
            </a:pPr>
            <a:r>
              <a:rPr lang="zh-CN" altLang="zh-CN" sz="3200" b="1">
                <a:latin typeface="Times New Roman" panose="02020603050405020304" pitchFamily="18" charset="0"/>
              </a:rPr>
              <a:t>2</a:t>
            </a:r>
            <a:r>
              <a:rPr lang="zh-CN" sz="3200" b="1">
                <a:latin typeface="Times New Roman" panose="02020603050405020304" pitchFamily="18" charset="0"/>
              </a:rPr>
              <a:t>、三角形全等的判定</a:t>
            </a:r>
            <a:r>
              <a:rPr lang="zh-CN" altLang="zh-CN" sz="3200" b="1">
                <a:latin typeface="Times New Roman" panose="02020603050405020304" pitchFamily="18" charset="0"/>
              </a:rPr>
              <a:t>1</a:t>
            </a:r>
            <a:r>
              <a:rPr lang="zh-CN" sz="3200" b="1">
                <a:latin typeface="Times New Roman" panose="02020603050405020304" pitchFamily="18" charset="0"/>
              </a:rPr>
              <a:t>：</a:t>
            </a:r>
            <a:r>
              <a:rPr 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三边对应相等</a:t>
            </a:r>
            <a:r>
              <a:rPr lang="zh-CN" sz="3200" b="1">
                <a:latin typeface="Times New Roman" panose="02020603050405020304" pitchFamily="18" charset="0"/>
              </a:rPr>
              <a:t>的两个三角形全等，简写为“边边边”或“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SSS</a:t>
            </a:r>
            <a:r>
              <a:rPr lang="zh-CN" altLang="zh-CN" sz="3200" b="1">
                <a:latin typeface="Times New Roman" panose="02020603050405020304" pitchFamily="18" charset="0"/>
              </a:rPr>
              <a:t>”</a:t>
            </a:r>
            <a:endParaRPr lang="zh-CN" altLang="zh-CN" sz="3200" b="1">
              <a:latin typeface="Times New Roman" panose="02020603050405020304" pitchFamily="18" charset="0"/>
            </a:endParaRPr>
          </a:p>
        </p:txBody>
      </p:sp>
      <p:grpSp>
        <p:nvGrpSpPr>
          <p:cNvPr id="4099" name="Group 3"/>
          <p:cNvGrpSpPr/>
          <p:nvPr/>
        </p:nvGrpSpPr>
        <p:grpSpPr bwMode="auto">
          <a:xfrm>
            <a:off x="5194300" y="3585210"/>
            <a:ext cx="5473700" cy="2379663"/>
            <a:chOff x="0" y="0"/>
            <a:chExt cx="3448" cy="1499"/>
          </a:xfrm>
        </p:grpSpPr>
        <p:grpSp>
          <p:nvGrpSpPr>
            <p:cNvPr id="4100" name="Group 4"/>
            <p:cNvGrpSpPr/>
            <p:nvPr/>
          </p:nvGrpSpPr>
          <p:grpSpPr bwMode="auto">
            <a:xfrm>
              <a:off x="0" y="0"/>
              <a:ext cx="1724" cy="1499"/>
              <a:chOff x="0" y="0"/>
              <a:chExt cx="1724" cy="1499"/>
            </a:xfrm>
          </p:grpSpPr>
          <p:sp>
            <p:nvSpPr>
              <p:cNvPr id="4101" name="Line 5"/>
              <p:cNvSpPr>
                <a:spLocks noChangeShapeType="1"/>
              </p:cNvSpPr>
              <p:nvPr/>
            </p:nvSpPr>
            <p:spPr bwMode="auto">
              <a:xfrm>
                <a:off x="136" y="1179"/>
                <a:ext cx="1361" cy="0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 flipV="1">
                <a:off x="136" y="272"/>
                <a:ext cx="1089" cy="907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3" name="Line 7"/>
              <p:cNvSpPr>
                <a:spLocks noChangeShapeType="1"/>
              </p:cNvSpPr>
              <p:nvPr/>
            </p:nvSpPr>
            <p:spPr bwMode="auto">
              <a:xfrm>
                <a:off x="1225" y="272"/>
                <a:ext cx="272" cy="907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4" name="Text Box 8"/>
              <p:cNvSpPr txBox="1">
                <a:spLocks noChangeArrowheads="1"/>
              </p:cNvSpPr>
              <p:nvPr/>
            </p:nvSpPr>
            <p:spPr bwMode="auto">
              <a:xfrm>
                <a:off x="1043" y="0"/>
                <a:ext cx="363" cy="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2800"/>
                  <a:t>A</a:t>
                </a:r>
                <a:endParaRPr lang="zh-CN" altLang="zh-CN" sz="2800"/>
              </a:p>
            </p:txBody>
          </p:sp>
          <p:sp>
            <p:nvSpPr>
              <p:cNvPr id="4105" name="Text Box 9"/>
              <p:cNvSpPr txBox="1">
                <a:spLocks noChangeArrowheads="1"/>
              </p:cNvSpPr>
              <p:nvPr/>
            </p:nvSpPr>
            <p:spPr bwMode="auto">
              <a:xfrm>
                <a:off x="0" y="1170"/>
                <a:ext cx="363" cy="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2800"/>
                  <a:t>B</a:t>
                </a:r>
                <a:endParaRPr lang="zh-CN" altLang="zh-CN" sz="2800"/>
              </a:p>
            </p:txBody>
          </p:sp>
          <p:sp>
            <p:nvSpPr>
              <p:cNvPr id="4106" name="Text Box 10"/>
              <p:cNvSpPr txBox="1">
                <a:spLocks noChangeArrowheads="1"/>
              </p:cNvSpPr>
              <p:nvPr/>
            </p:nvSpPr>
            <p:spPr bwMode="auto">
              <a:xfrm>
                <a:off x="1361" y="1134"/>
                <a:ext cx="363" cy="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2800"/>
                  <a:t>C</a:t>
                </a:r>
                <a:endParaRPr lang="zh-CN" altLang="zh-CN" sz="2800"/>
              </a:p>
            </p:txBody>
          </p:sp>
        </p:grpSp>
        <p:grpSp>
          <p:nvGrpSpPr>
            <p:cNvPr id="4107" name="Group 11"/>
            <p:cNvGrpSpPr/>
            <p:nvPr/>
          </p:nvGrpSpPr>
          <p:grpSpPr bwMode="auto">
            <a:xfrm>
              <a:off x="1724" y="0"/>
              <a:ext cx="1724" cy="1499"/>
              <a:chOff x="0" y="0"/>
              <a:chExt cx="1724" cy="1499"/>
            </a:xfrm>
          </p:grpSpPr>
          <p:sp>
            <p:nvSpPr>
              <p:cNvPr id="4108" name="Line 12"/>
              <p:cNvSpPr>
                <a:spLocks noChangeShapeType="1"/>
              </p:cNvSpPr>
              <p:nvPr/>
            </p:nvSpPr>
            <p:spPr bwMode="auto">
              <a:xfrm>
                <a:off x="136" y="1179"/>
                <a:ext cx="1361" cy="0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9" name="Line 13"/>
              <p:cNvSpPr>
                <a:spLocks noChangeShapeType="1"/>
              </p:cNvSpPr>
              <p:nvPr/>
            </p:nvSpPr>
            <p:spPr bwMode="auto">
              <a:xfrm flipV="1">
                <a:off x="136" y="272"/>
                <a:ext cx="1089" cy="907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0" name="Line 14"/>
              <p:cNvSpPr>
                <a:spLocks noChangeShapeType="1"/>
              </p:cNvSpPr>
              <p:nvPr/>
            </p:nvSpPr>
            <p:spPr bwMode="auto">
              <a:xfrm>
                <a:off x="1225" y="272"/>
                <a:ext cx="272" cy="907"/>
              </a:xfrm>
              <a:prstGeom prst="line">
                <a:avLst/>
              </a:prstGeom>
              <a:noFill/>
              <a:ln w="952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1" name="Text Box 15"/>
              <p:cNvSpPr txBox="1">
                <a:spLocks noChangeArrowheads="1"/>
              </p:cNvSpPr>
              <p:nvPr/>
            </p:nvSpPr>
            <p:spPr bwMode="auto">
              <a:xfrm>
                <a:off x="1043" y="0"/>
                <a:ext cx="363" cy="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2800"/>
                  <a:t>D</a:t>
                </a:r>
                <a:endParaRPr lang="zh-CN" altLang="zh-CN" sz="2800"/>
              </a:p>
            </p:txBody>
          </p:sp>
          <p:sp>
            <p:nvSpPr>
              <p:cNvPr id="4112" name="Text Box 16"/>
              <p:cNvSpPr txBox="1">
                <a:spLocks noChangeArrowheads="1"/>
              </p:cNvSpPr>
              <p:nvPr/>
            </p:nvSpPr>
            <p:spPr bwMode="auto">
              <a:xfrm>
                <a:off x="0" y="1170"/>
                <a:ext cx="363" cy="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2800"/>
                  <a:t>E</a:t>
                </a:r>
                <a:endParaRPr lang="zh-CN" altLang="zh-CN" sz="2800"/>
              </a:p>
            </p:txBody>
          </p:sp>
          <p:sp>
            <p:nvSpPr>
              <p:cNvPr id="4113" name="Text Box 17"/>
              <p:cNvSpPr txBox="1">
                <a:spLocks noChangeArrowheads="1"/>
              </p:cNvSpPr>
              <p:nvPr/>
            </p:nvSpPr>
            <p:spPr bwMode="auto">
              <a:xfrm>
                <a:off x="1361" y="1134"/>
                <a:ext cx="363" cy="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2800"/>
                  <a:t>F</a:t>
                </a:r>
                <a:endParaRPr lang="zh-CN" altLang="zh-CN" sz="2800"/>
              </a:p>
            </p:txBody>
          </p:sp>
        </p:grpSp>
        <p:sp>
          <p:nvSpPr>
            <p:cNvPr id="4114" name="Text Box 18"/>
            <p:cNvSpPr txBox="1">
              <a:spLocks noChangeArrowheads="1"/>
            </p:cNvSpPr>
            <p:nvPr/>
          </p:nvSpPr>
          <p:spPr bwMode="auto">
            <a:xfrm>
              <a:off x="681" y="919"/>
              <a:ext cx="408" cy="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4000"/>
                <a:t>〃</a:t>
              </a:r>
              <a:endParaRPr lang="zh-CN" altLang="zh-CN" sz="4000"/>
            </a:p>
          </p:txBody>
        </p:sp>
        <p:sp>
          <p:nvSpPr>
            <p:cNvPr id="4115" name="Text Box 19"/>
            <p:cNvSpPr txBox="1">
              <a:spLocks noChangeArrowheads="1"/>
            </p:cNvSpPr>
            <p:nvPr/>
          </p:nvSpPr>
          <p:spPr bwMode="auto">
            <a:xfrm>
              <a:off x="2450" y="907"/>
              <a:ext cx="408" cy="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4000"/>
                <a:t>〃</a:t>
              </a:r>
              <a:endParaRPr lang="zh-CN" altLang="zh-CN" sz="4000"/>
            </a:p>
          </p:txBody>
        </p:sp>
        <p:sp>
          <p:nvSpPr>
            <p:cNvPr id="4116" name="Text Box 20"/>
            <p:cNvSpPr txBox="1">
              <a:spLocks noChangeArrowheads="1"/>
            </p:cNvSpPr>
            <p:nvPr/>
          </p:nvSpPr>
          <p:spPr bwMode="auto">
            <a:xfrm>
              <a:off x="636" y="544"/>
              <a:ext cx="40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/>
                <a:t>\</a:t>
              </a:r>
              <a:endParaRPr lang="zh-CN" altLang="zh-CN" sz="2000"/>
            </a:p>
          </p:txBody>
        </p:sp>
        <p:sp>
          <p:nvSpPr>
            <p:cNvPr id="4117" name="Text Box 21"/>
            <p:cNvSpPr txBox="1">
              <a:spLocks noChangeArrowheads="1"/>
            </p:cNvSpPr>
            <p:nvPr/>
          </p:nvSpPr>
          <p:spPr bwMode="auto">
            <a:xfrm>
              <a:off x="2314" y="589"/>
              <a:ext cx="40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000"/>
            </a:p>
          </p:txBody>
        </p:sp>
        <p:sp>
          <p:nvSpPr>
            <p:cNvPr id="4118" name="Text Box 22"/>
            <p:cNvSpPr txBox="1">
              <a:spLocks noChangeArrowheads="1"/>
            </p:cNvSpPr>
            <p:nvPr/>
          </p:nvSpPr>
          <p:spPr bwMode="auto">
            <a:xfrm>
              <a:off x="1225" y="612"/>
              <a:ext cx="40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/>
                <a:t>≡</a:t>
              </a:r>
              <a:endParaRPr lang="zh-CN" altLang="zh-CN" sz="2000"/>
            </a:p>
          </p:txBody>
        </p:sp>
        <p:sp>
          <p:nvSpPr>
            <p:cNvPr id="4119" name="Text Box 23"/>
            <p:cNvSpPr txBox="1">
              <a:spLocks noChangeArrowheads="1"/>
            </p:cNvSpPr>
            <p:nvPr/>
          </p:nvSpPr>
          <p:spPr bwMode="auto">
            <a:xfrm>
              <a:off x="2949" y="589"/>
              <a:ext cx="40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/>
                <a:t>≡</a:t>
              </a:r>
              <a:endParaRPr lang="zh-CN" altLang="zh-CN" sz="2000"/>
            </a:p>
          </p:txBody>
        </p:sp>
      </p:grpSp>
      <p:graphicFrame>
        <p:nvGraphicFramePr>
          <p:cNvPr id="4120" name="Object 24"/>
          <p:cNvGraphicFramePr>
            <a:graphicFrameLocks noChangeAspect="1"/>
          </p:cNvGraphicFramePr>
          <p:nvPr/>
        </p:nvGraphicFramePr>
        <p:xfrm>
          <a:off x="2359025" y="3932873"/>
          <a:ext cx="1755775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" r:id="rId1" imgW="723900" imgH="711200" progId="Equation.DSMT4">
                  <p:embed/>
                </p:oleObj>
              </mc:Choice>
              <mc:Fallback>
                <p:oleObj name="" r:id="rId1" imgW="723900" imgH="7112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9025" y="3932873"/>
                        <a:ext cx="1755775" cy="175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2047875" y="3316923"/>
            <a:ext cx="3887788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latin typeface="宋体" panose="02010600030101010101" pitchFamily="2" charset="-122"/>
              </a:rPr>
              <a:t>在△</a:t>
            </a:r>
            <a:r>
              <a:rPr lang="zh-CN" altLang="zh-CN" sz="3200" b="1">
                <a:latin typeface="宋体" panose="02010600030101010101" pitchFamily="2" charset="-122"/>
              </a:rPr>
              <a:t>ABC</a:t>
            </a:r>
            <a:r>
              <a:rPr lang="zh-CN" sz="3200" b="1">
                <a:latin typeface="宋体" panose="02010600030101010101" pitchFamily="2" charset="-122"/>
              </a:rPr>
              <a:t>和△</a:t>
            </a:r>
            <a:r>
              <a:rPr lang="zh-CN" altLang="zh-CN" sz="3200" b="1">
                <a:latin typeface="宋体" panose="02010600030101010101" pitchFamily="2" charset="-122"/>
              </a:rPr>
              <a:t>DEF</a:t>
            </a:r>
            <a:r>
              <a:rPr lang="zh-CN" sz="3200" b="1">
                <a:latin typeface="宋体" panose="02010600030101010101" pitchFamily="2" charset="-122"/>
              </a:rPr>
              <a:t>中，</a:t>
            </a:r>
            <a:endParaRPr lang="zh-CN" sz="3200" b="1">
              <a:latin typeface="宋体" panose="02010600030101010101" pitchFamily="2" charset="-122"/>
            </a:endParaRPr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1676400" y="5825173"/>
            <a:ext cx="4571365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latin typeface="Times New Roman" panose="02020603050405020304" pitchFamily="18" charset="0"/>
              </a:rPr>
              <a:t>△ABC≌△DEF</a:t>
            </a:r>
            <a:r>
              <a:rPr lang="zh-CN" sz="3200" b="1">
                <a:latin typeface="Times New Roman" panose="02020603050405020304" pitchFamily="18" charset="0"/>
              </a:rPr>
              <a:t>（</a:t>
            </a:r>
            <a:r>
              <a:rPr lang="zh-CN" altLang="zh-CN" sz="3200" b="1">
                <a:latin typeface="Times New Roman" panose="02020603050405020304" pitchFamily="18" charset="0"/>
              </a:rPr>
              <a:t>SSS</a:t>
            </a:r>
            <a:r>
              <a:rPr lang="zh-CN" sz="3200" b="1">
                <a:latin typeface="Times New Roman" panose="02020603050405020304" pitchFamily="18" charset="0"/>
              </a:rPr>
              <a:t>）</a:t>
            </a:r>
            <a:endParaRPr lang="zh-CN" sz="3200" b="1">
              <a:latin typeface="Times New Roman" panose="02020603050405020304" pitchFamily="18" charset="0"/>
            </a:endParaRPr>
          </a:p>
        </p:txBody>
      </p:sp>
      <p:grpSp>
        <p:nvGrpSpPr>
          <p:cNvPr id="4123" name="Group 18"/>
          <p:cNvGrpSpPr/>
          <p:nvPr/>
        </p:nvGrpSpPr>
        <p:grpSpPr bwMode="auto">
          <a:xfrm>
            <a:off x="1524000" y="76200"/>
            <a:ext cx="3886200" cy="732709"/>
            <a:chOff x="0" y="0"/>
            <a:chExt cx="3399" cy="1334"/>
          </a:xfrm>
        </p:grpSpPr>
        <p:pic>
          <p:nvPicPr>
            <p:cNvPr id="4124" name="Picture 19" descr="67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5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1175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知识回顾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4126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1546225" y="1249363"/>
            <a:ext cx="8435975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1</a:t>
            </a:r>
            <a:r>
              <a:rPr lang="zh-CN" sz="3200" b="1">
                <a:latin typeface="Times New Roman" panose="02020603050405020304" pitchFamily="18" charset="0"/>
              </a:rPr>
              <a:t>、判定两个三角形全等至少需要几个条件？</a:t>
            </a:r>
            <a:endParaRPr lang="zh-CN" sz="3200" b="1">
              <a:latin typeface="Times New Roman" panose="02020603050405020304" pitchFamily="18" charset="0"/>
            </a:endParaRPr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7543800" y="1295400"/>
            <a:ext cx="1905000" cy="583565"/>
          </a:xfrm>
          <a:prstGeom prst="rect">
            <a:avLst/>
          </a:prstGeom>
          <a:solidFill>
            <a:srgbClr val="CCFFFF"/>
          </a:solidFill>
          <a:ln w="9525" cmpd="sng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</a:rPr>
              <a:t>三个条件</a:t>
            </a:r>
            <a:endParaRPr 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1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 autoUpdateAnimBg="0" build="p"/>
      <p:bldP spid="4121" grpId="0" bldLvl="0" animBg="1" autoUpdateAnimBg="0"/>
      <p:bldP spid="4122" grpId="0" bldLvl="0" animBg="1" autoUpdateAnimBg="0"/>
      <p:bldP spid="4127" grpId="0" bldLvl="0" animBg="1" autoUpdateAnimBg="0"/>
      <p:bldP spid="4128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676400" y="152400"/>
            <a:ext cx="88392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如果已知两个三角形的两条边及一个角对应相等，那么有几种可能的情况呢？</a:t>
            </a:r>
            <a:endParaRPr lang="zh-CN" sz="32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123" name="Group 3"/>
          <p:cNvGrpSpPr/>
          <p:nvPr/>
        </p:nvGrpSpPr>
        <p:grpSpPr bwMode="auto">
          <a:xfrm>
            <a:off x="4267200" y="1851025"/>
            <a:ext cx="2449513" cy="1885088"/>
            <a:chOff x="0" y="0"/>
            <a:chExt cx="2285" cy="1630"/>
          </a:xfrm>
        </p:grpSpPr>
        <p:grpSp>
          <p:nvGrpSpPr>
            <p:cNvPr id="5124" name="Group 4"/>
            <p:cNvGrpSpPr/>
            <p:nvPr/>
          </p:nvGrpSpPr>
          <p:grpSpPr bwMode="auto">
            <a:xfrm>
              <a:off x="242" y="240"/>
              <a:ext cx="1824" cy="1104"/>
              <a:chOff x="0" y="0"/>
              <a:chExt cx="1365" cy="1092"/>
            </a:xfrm>
          </p:grpSpPr>
          <p:sp>
            <p:nvSpPr>
              <p:cNvPr id="5125" name="Line 5"/>
              <p:cNvSpPr>
                <a:spLocks noChangeShapeType="1"/>
              </p:cNvSpPr>
              <p:nvPr/>
            </p:nvSpPr>
            <p:spPr bwMode="auto">
              <a:xfrm>
                <a:off x="0" y="1084"/>
                <a:ext cx="1365" cy="0"/>
              </a:xfrm>
              <a:prstGeom prst="line">
                <a:avLst/>
              </a:prstGeom>
              <a:noFill/>
              <a:ln w="38100" cmpd="sng">
                <a:solidFill>
                  <a:srgbClr val="FF66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6" name="Line 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945" cy="1092"/>
              </a:xfrm>
              <a:prstGeom prst="line">
                <a:avLst/>
              </a:prstGeom>
              <a:noFill/>
              <a:ln w="38100" cmpd="sng">
                <a:solidFill>
                  <a:srgbClr val="FF66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945" y="0"/>
                <a:ext cx="420" cy="1092"/>
              </a:xfrm>
              <a:prstGeom prst="line">
                <a:avLst/>
              </a:prstGeom>
              <a:noFill/>
              <a:ln w="38100" cmpd="sng">
                <a:solidFill>
                  <a:srgbClr val="FF66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1490" y="0"/>
              <a:ext cx="432" cy="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C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0" y="1148"/>
              <a:ext cx="410" cy="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Times New Roman" panose="02020603050405020304" pitchFamily="18" charset="0"/>
                </a:rPr>
                <a:t>A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2041" y="1179"/>
              <a:ext cx="244" cy="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2800" b="1">
                  <a:latin typeface="Times New Roman" panose="02020603050405020304" pitchFamily="18" charset="0"/>
                </a:rPr>
                <a:t>B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31" name="Group 11"/>
          <p:cNvGrpSpPr/>
          <p:nvPr/>
        </p:nvGrpSpPr>
        <p:grpSpPr bwMode="auto">
          <a:xfrm>
            <a:off x="4843463" y="2714625"/>
            <a:ext cx="647700" cy="792163"/>
            <a:chOff x="0" y="0"/>
            <a:chExt cx="408" cy="499"/>
          </a:xfrm>
        </p:grpSpPr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>
              <a:off x="408" y="272"/>
              <a:ext cx="0" cy="227"/>
            </a:xfrm>
            <a:prstGeom prst="line">
              <a:avLst/>
            </a:prstGeom>
            <a:noFill/>
            <a:ln w="57150" cap="sq" cmpd="sng">
              <a:solidFill>
                <a:srgbClr val="0066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>
              <a:off x="91" y="91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136" y="0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35" name="Freeform 15"/>
            <p:cNvSpPr/>
            <p:nvPr/>
          </p:nvSpPr>
          <p:spPr bwMode="auto">
            <a:xfrm>
              <a:off x="0" y="227"/>
              <a:ext cx="91" cy="181"/>
            </a:xfrm>
            <a:custGeom>
              <a:avLst/>
              <a:gdLst>
                <a:gd name="T0" fmla="*/ 91 w 182"/>
                <a:gd name="T1" fmla="*/ 0 h 227"/>
                <a:gd name="T2" fmla="*/ 182 w 182"/>
                <a:gd name="T3" fmla="*/ 136 h 227"/>
                <a:gd name="T4" fmla="*/ 91 w 182"/>
                <a:gd name="T5" fmla="*/ 181 h 227"/>
                <a:gd name="T6" fmla="*/ 0 w 18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227">
                  <a:moveTo>
                    <a:pt x="91" y="0"/>
                  </a:moveTo>
                  <a:cubicBezTo>
                    <a:pt x="136" y="53"/>
                    <a:pt x="182" y="106"/>
                    <a:pt x="182" y="136"/>
                  </a:cubicBezTo>
                  <a:cubicBezTo>
                    <a:pt x="182" y="166"/>
                    <a:pt x="121" y="166"/>
                    <a:pt x="91" y="181"/>
                  </a:cubicBezTo>
                  <a:cubicBezTo>
                    <a:pt x="61" y="196"/>
                    <a:pt x="7" y="227"/>
                    <a:pt x="0" y="227"/>
                  </a:cubicBezTo>
                </a:path>
              </a:pathLst>
            </a:custGeom>
            <a:noFill/>
            <a:ln w="57150" cap="sq" cmpd="sng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1524000" y="2514600"/>
            <a:ext cx="2303463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边角边</a:t>
            </a:r>
            <a:endParaRPr 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676400" y="5181600"/>
            <a:ext cx="22860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边边角</a:t>
            </a:r>
            <a:endParaRPr 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5138" name="Group 18"/>
          <p:cNvGrpSpPr/>
          <p:nvPr/>
        </p:nvGrpSpPr>
        <p:grpSpPr bwMode="auto">
          <a:xfrm>
            <a:off x="7315200" y="1981200"/>
            <a:ext cx="3581400" cy="1803400"/>
            <a:chOff x="0" y="0"/>
            <a:chExt cx="2256" cy="1136"/>
          </a:xfrm>
        </p:grpSpPr>
        <p:grpSp>
          <p:nvGrpSpPr>
            <p:cNvPr id="5139" name="Group 19"/>
            <p:cNvGrpSpPr/>
            <p:nvPr/>
          </p:nvGrpSpPr>
          <p:grpSpPr bwMode="auto">
            <a:xfrm>
              <a:off x="318" y="185"/>
              <a:ext cx="1348" cy="792"/>
              <a:chOff x="0" y="0"/>
              <a:chExt cx="1365" cy="1092"/>
            </a:xfrm>
          </p:grpSpPr>
          <p:sp>
            <p:nvSpPr>
              <p:cNvPr id="5140" name="Line 20"/>
              <p:cNvSpPr>
                <a:spLocks noChangeShapeType="1"/>
              </p:cNvSpPr>
              <p:nvPr/>
            </p:nvSpPr>
            <p:spPr bwMode="auto">
              <a:xfrm>
                <a:off x="0" y="1084"/>
                <a:ext cx="1365" cy="0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Line 21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945" cy="1092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Line 22"/>
              <p:cNvSpPr>
                <a:spLocks noChangeShapeType="1"/>
              </p:cNvSpPr>
              <p:nvPr/>
            </p:nvSpPr>
            <p:spPr bwMode="auto">
              <a:xfrm>
                <a:off x="945" y="0"/>
                <a:ext cx="420" cy="1092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43" name="Text Box 23"/>
            <p:cNvSpPr txBox="1">
              <a:spLocks noChangeArrowheads="1"/>
            </p:cNvSpPr>
            <p:nvPr/>
          </p:nvSpPr>
          <p:spPr bwMode="auto">
            <a:xfrm>
              <a:off x="0" y="807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A′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1632" y="807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B′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45" name="Text Box 25"/>
            <p:cNvSpPr txBox="1">
              <a:spLocks noChangeArrowheads="1"/>
            </p:cNvSpPr>
            <p:nvPr/>
          </p:nvSpPr>
          <p:spPr bwMode="auto">
            <a:xfrm>
              <a:off x="1200" y="0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C′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46" name="Group 26"/>
          <p:cNvGrpSpPr/>
          <p:nvPr/>
        </p:nvGrpSpPr>
        <p:grpSpPr bwMode="auto">
          <a:xfrm>
            <a:off x="8107363" y="2717800"/>
            <a:ext cx="719137" cy="1079500"/>
            <a:chOff x="0" y="0"/>
            <a:chExt cx="453" cy="680"/>
          </a:xfrm>
        </p:grpSpPr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408" y="453"/>
              <a:ext cx="0" cy="227"/>
            </a:xfrm>
            <a:prstGeom prst="line">
              <a:avLst/>
            </a:prstGeom>
            <a:noFill/>
            <a:ln w="57150" cap="sq" cmpd="sng">
              <a:solidFill>
                <a:srgbClr val="0066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>
              <a:off x="317" y="0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9" name="Line 29"/>
            <p:cNvSpPr>
              <a:spLocks noChangeShapeType="1"/>
            </p:cNvSpPr>
            <p:nvPr/>
          </p:nvSpPr>
          <p:spPr bwMode="auto">
            <a:xfrm>
              <a:off x="226" y="90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50" name="Freeform 30"/>
            <p:cNvSpPr/>
            <p:nvPr/>
          </p:nvSpPr>
          <p:spPr bwMode="auto">
            <a:xfrm>
              <a:off x="0" y="317"/>
              <a:ext cx="91" cy="181"/>
            </a:xfrm>
            <a:custGeom>
              <a:avLst/>
              <a:gdLst>
                <a:gd name="T0" fmla="*/ 91 w 182"/>
                <a:gd name="T1" fmla="*/ 0 h 227"/>
                <a:gd name="T2" fmla="*/ 182 w 182"/>
                <a:gd name="T3" fmla="*/ 136 h 227"/>
                <a:gd name="T4" fmla="*/ 91 w 182"/>
                <a:gd name="T5" fmla="*/ 181 h 227"/>
                <a:gd name="T6" fmla="*/ 0 w 18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227">
                  <a:moveTo>
                    <a:pt x="91" y="0"/>
                  </a:moveTo>
                  <a:cubicBezTo>
                    <a:pt x="136" y="53"/>
                    <a:pt x="182" y="106"/>
                    <a:pt x="182" y="136"/>
                  </a:cubicBezTo>
                  <a:cubicBezTo>
                    <a:pt x="182" y="166"/>
                    <a:pt x="121" y="166"/>
                    <a:pt x="91" y="181"/>
                  </a:cubicBezTo>
                  <a:cubicBezTo>
                    <a:pt x="61" y="196"/>
                    <a:pt x="7" y="227"/>
                    <a:pt x="0" y="227"/>
                  </a:cubicBezTo>
                </a:path>
              </a:pathLst>
            </a:custGeom>
            <a:noFill/>
            <a:ln w="57150" cap="sq" cmpd="sng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5151" name="Group 31"/>
          <p:cNvGrpSpPr/>
          <p:nvPr/>
        </p:nvGrpSpPr>
        <p:grpSpPr bwMode="auto">
          <a:xfrm>
            <a:off x="4343400" y="4267200"/>
            <a:ext cx="2843213" cy="1999582"/>
            <a:chOff x="0" y="0"/>
            <a:chExt cx="2285" cy="1595"/>
          </a:xfrm>
        </p:grpSpPr>
        <p:grpSp>
          <p:nvGrpSpPr>
            <p:cNvPr id="5152" name="Group 32"/>
            <p:cNvGrpSpPr/>
            <p:nvPr/>
          </p:nvGrpSpPr>
          <p:grpSpPr bwMode="auto">
            <a:xfrm>
              <a:off x="242" y="240"/>
              <a:ext cx="1824" cy="1104"/>
              <a:chOff x="0" y="0"/>
              <a:chExt cx="1365" cy="1092"/>
            </a:xfrm>
          </p:grpSpPr>
          <p:sp>
            <p:nvSpPr>
              <p:cNvPr id="5153" name="Line 33"/>
              <p:cNvSpPr>
                <a:spLocks noChangeShapeType="1"/>
              </p:cNvSpPr>
              <p:nvPr/>
            </p:nvSpPr>
            <p:spPr bwMode="auto">
              <a:xfrm>
                <a:off x="0" y="1084"/>
                <a:ext cx="1365" cy="0"/>
              </a:xfrm>
              <a:prstGeom prst="line">
                <a:avLst/>
              </a:prstGeom>
              <a:noFill/>
              <a:ln w="38100" cmpd="sng">
                <a:solidFill>
                  <a:srgbClr val="FF66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" name="Line 3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945" cy="1092"/>
              </a:xfrm>
              <a:prstGeom prst="line">
                <a:avLst/>
              </a:prstGeom>
              <a:noFill/>
              <a:ln w="38100" cmpd="sng">
                <a:solidFill>
                  <a:srgbClr val="FF66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" name="Line 35"/>
              <p:cNvSpPr>
                <a:spLocks noChangeShapeType="1"/>
              </p:cNvSpPr>
              <p:nvPr/>
            </p:nvSpPr>
            <p:spPr bwMode="auto">
              <a:xfrm>
                <a:off x="945" y="0"/>
                <a:ext cx="420" cy="1092"/>
              </a:xfrm>
              <a:prstGeom prst="line">
                <a:avLst/>
              </a:prstGeom>
              <a:noFill/>
              <a:ln w="38100" cmpd="sng">
                <a:solidFill>
                  <a:srgbClr val="FF6600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56" name="Text Box 36"/>
            <p:cNvSpPr txBox="1">
              <a:spLocks noChangeArrowheads="1"/>
            </p:cNvSpPr>
            <p:nvPr/>
          </p:nvSpPr>
          <p:spPr bwMode="auto">
            <a:xfrm>
              <a:off x="1490" y="0"/>
              <a:ext cx="431" cy="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C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57" name="Text Box 37"/>
            <p:cNvSpPr txBox="1">
              <a:spLocks noChangeArrowheads="1"/>
            </p:cNvSpPr>
            <p:nvPr/>
          </p:nvSpPr>
          <p:spPr bwMode="auto">
            <a:xfrm>
              <a:off x="0" y="1147"/>
              <a:ext cx="353" cy="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b="1">
                  <a:latin typeface="Times New Roman" panose="02020603050405020304" pitchFamily="18" charset="0"/>
                </a:rPr>
                <a:t>A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58" name="Text Box 38"/>
            <p:cNvSpPr txBox="1">
              <a:spLocks noChangeArrowheads="1"/>
            </p:cNvSpPr>
            <p:nvPr/>
          </p:nvSpPr>
          <p:spPr bwMode="auto">
            <a:xfrm>
              <a:off x="2041" y="1179"/>
              <a:ext cx="244" cy="4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2800" b="1">
                  <a:latin typeface="Times New Roman" panose="02020603050405020304" pitchFamily="18" charset="0"/>
                </a:rPr>
                <a:t>B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59" name="Group 39"/>
          <p:cNvGrpSpPr/>
          <p:nvPr/>
        </p:nvGrpSpPr>
        <p:grpSpPr bwMode="auto">
          <a:xfrm>
            <a:off x="5022850" y="5022850"/>
            <a:ext cx="1581150" cy="844550"/>
            <a:chOff x="0" y="0"/>
            <a:chExt cx="996" cy="532"/>
          </a:xfrm>
        </p:grpSpPr>
        <p:sp>
          <p:nvSpPr>
            <p:cNvPr id="5160" name="Line 40"/>
            <p:cNvSpPr>
              <a:spLocks noChangeShapeType="1"/>
            </p:cNvSpPr>
            <p:nvPr/>
          </p:nvSpPr>
          <p:spPr bwMode="auto">
            <a:xfrm flipH="1">
              <a:off x="900" y="0"/>
              <a:ext cx="96" cy="144"/>
            </a:xfrm>
            <a:prstGeom prst="line">
              <a:avLst/>
            </a:prstGeom>
            <a:noFill/>
            <a:ln w="57150" cap="sq" cmpd="sng">
              <a:solidFill>
                <a:srgbClr val="0066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61" name="Line 41"/>
            <p:cNvSpPr>
              <a:spLocks noChangeShapeType="1"/>
            </p:cNvSpPr>
            <p:nvPr/>
          </p:nvSpPr>
          <p:spPr bwMode="auto">
            <a:xfrm>
              <a:off x="196" y="132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252" y="48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63" name="Freeform 43"/>
            <p:cNvSpPr/>
            <p:nvPr/>
          </p:nvSpPr>
          <p:spPr bwMode="auto">
            <a:xfrm rot="12673299">
              <a:off x="0" y="396"/>
              <a:ext cx="179" cy="136"/>
            </a:xfrm>
            <a:custGeom>
              <a:avLst/>
              <a:gdLst>
                <a:gd name="T0" fmla="*/ 0 w 45"/>
                <a:gd name="T1" fmla="*/ 0 h 91"/>
                <a:gd name="T2" fmla="*/ 45 w 45"/>
                <a:gd name="T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91">
                  <a:moveTo>
                    <a:pt x="0" y="0"/>
                  </a:moveTo>
                  <a:cubicBezTo>
                    <a:pt x="15" y="38"/>
                    <a:pt x="30" y="76"/>
                    <a:pt x="45" y="91"/>
                  </a:cubicBezTo>
                </a:path>
              </a:pathLst>
            </a:custGeom>
            <a:noFill/>
            <a:ln w="57150" cap="sq" cmpd="sng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5164" name="Group 44"/>
          <p:cNvGrpSpPr/>
          <p:nvPr/>
        </p:nvGrpSpPr>
        <p:grpSpPr bwMode="auto">
          <a:xfrm>
            <a:off x="7315200" y="4432300"/>
            <a:ext cx="3581400" cy="1803400"/>
            <a:chOff x="0" y="0"/>
            <a:chExt cx="2256" cy="1136"/>
          </a:xfrm>
        </p:grpSpPr>
        <p:grpSp>
          <p:nvGrpSpPr>
            <p:cNvPr id="5165" name="Group 45"/>
            <p:cNvGrpSpPr/>
            <p:nvPr/>
          </p:nvGrpSpPr>
          <p:grpSpPr bwMode="auto">
            <a:xfrm>
              <a:off x="318" y="185"/>
              <a:ext cx="1348" cy="792"/>
              <a:chOff x="0" y="0"/>
              <a:chExt cx="1365" cy="1092"/>
            </a:xfrm>
          </p:grpSpPr>
          <p:sp>
            <p:nvSpPr>
              <p:cNvPr id="5166" name="Line 46"/>
              <p:cNvSpPr>
                <a:spLocks noChangeShapeType="1"/>
              </p:cNvSpPr>
              <p:nvPr/>
            </p:nvSpPr>
            <p:spPr bwMode="auto">
              <a:xfrm>
                <a:off x="0" y="1084"/>
                <a:ext cx="1365" cy="0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" name="Line 47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945" cy="1092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Line 48"/>
              <p:cNvSpPr>
                <a:spLocks noChangeShapeType="1"/>
              </p:cNvSpPr>
              <p:nvPr/>
            </p:nvSpPr>
            <p:spPr bwMode="auto">
              <a:xfrm>
                <a:off x="945" y="0"/>
                <a:ext cx="420" cy="1092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69" name="Text Box 49"/>
            <p:cNvSpPr txBox="1">
              <a:spLocks noChangeArrowheads="1"/>
            </p:cNvSpPr>
            <p:nvPr/>
          </p:nvSpPr>
          <p:spPr bwMode="auto">
            <a:xfrm>
              <a:off x="0" y="807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A′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70" name="Text Box 50"/>
            <p:cNvSpPr txBox="1">
              <a:spLocks noChangeArrowheads="1"/>
            </p:cNvSpPr>
            <p:nvPr/>
          </p:nvSpPr>
          <p:spPr bwMode="auto">
            <a:xfrm>
              <a:off x="1632" y="807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B′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5171" name="Text Box 51"/>
            <p:cNvSpPr txBox="1">
              <a:spLocks noChangeArrowheads="1"/>
            </p:cNvSpPr>
            <p:nvPr/>
          </p:nvSpPr>
          <p:spPr bwMode="auto">
            <a:xfrm>
              <a:off x="1200" y="0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C′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72" name="Group 52"/>
          <p:cNvGrpSpPr/>
          <p:nvPr/>
        </p:nvGrpSpPr>
        <p:grpSpPr bwMode="auto">
          <a:xfrm>
            <a:off x="8121650" y="5105400"/>
            <a:ext cx="1581150" cy="844550"/>
            <a:chOff x="0" y="0"/>
            <a:chExt cx="996" cy="532"/>
          </a:xfrm>
        </p:grpSpPr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H="1">
              <a:off x="900" y="0"/>
              <a:ext cx="96" cy="144"/>
            </a:xfrm>
            <a:prstGeom prst="line">
              <a:avLst/>
            </a:prstGeom>
            <a:noFill/>
            <a:ln w="57150" cap="sq" cmpd="sng">
              <a:solidFill>
                <a:srgbClr val="0066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74" name="Line 54"/>
            <p:cNvSpPr>
              <a:spLocks noChangeShapeType="1"/>
            </p:cNvSpPr>
            <p:nvPr/>
          </p:nvSpPr>
          <p:spPr bwMode="auto">
            <a:xfrm>
              <a:off x="196" y="132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75" name="Line 55"/>
            <p:cNvSpPr>
              <a:spLocks noChangeShapeType="1"/>
            </p:cNvSpPr>
            <p:nvPr/>
          </p:nvSpPr>
          <p:spPr bwMode="auto">
            <a:xfrm>
              <a:off x="252" y="48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76" name="Freeform 56"/>
            <p:cNvSpPr/>
            <p:nvPr/>
          </p:nvSpPr>
          <p:spPr bwMode="auto">
            <a:xfrm rot="12673299">
              <a:off x="0" y="396"/>
              <a:ext cx="179" cy="136"/>
            </a:xfrm>
            <a:custGeom>
              <a:avLst/>
              <a:gdLst>
                <a:gd name="T0" fmla="*/ 0 w 45"/>
                <a:gd name="T1" fmla="*/ 0 h 91"/>
                <a:gd name="T2" fmla="*/ 45 w 45"/>
                <a:gd name="T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91">
                  <a:moveTo>
                    <a:pt x="0" y="0"/>
                  </a:moveTo>
                  <a:cubicBezTo>
                    <a:pt x="15" y="38"/>
                    <a:pt x="30" y="76"/>
                    <a:pt x="45" y="91"/>
                  </a:cubicBezTo>
                </a:path>
              </a:pathLst>
            </a:custGeom>
            <a:noFill/>
            <a:ln w="57150" cap="sq" cmpd="sng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 bldLvl="0" animBg="1" autoUpdateAnimBg="0"/>
      <p:bldP spid="5137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30998" y="822325"/>
            <a:ext cx="8929687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" hangingPunct="0"/>
            <a:r>
              <a:rPr lang="zh-CN" altLang="zh-CN" sz="3200" b="1">
                <a:latin typeface="宋体" panose="02010600030101010101" pitchFamily="2" charset="-122"/>
              </a:rPr>
              <a:t>1</a:t>
            </a:r>
            <a:r>
              <a:rPr lang="zh-CN" sz="3200" b="1">
                <a:latin typeface="宋体" panose="02010600030101010101" pitchFamily="2" charset="-122"/>
              </a:rPr>
              <a:t>、如图</a:t>
            </a:r>
            <a:r>
              <a:rPr lang="zh-CN" altLang="zh-CN" sz="3200" b="1">
                <a:latin typeface="宋体" panose="02010600030101010101" pitchFamily="2" charset="-122"/>
              </a:rPr>
              <a:t>,</a:t>
            </a:r>
            <a:r>
              <a:rPr lang="zh-CN" sz="3200" b="1">
                <a:latin typeface="宋体" panose="02010600030101010101" pitchFamily="2" charset="-122"/>
              </a:rPr>
              <a:t>已知△</a:t>
            </a:r>
            <a:r>
              <a:rPr lang="zh-CN" altLang="zh-CN" sz="3200" b="1">
                <a:latin typeface="宋体" panose="02010600030101010101" pitchFamily="2" charset="-122"/>
              </a:rPr>
              <a:t>ABC</a:t>
            </a:r>
            <a:r>
              <a:rPr lang="zh-CN" sz="3200" b="1">
                <a:latin typeface="宋体" panose="02010600030101010101" pitchFamily="2" charset="-122"/>
              </a:rPr>
              <a:t>，画△</a:t>
            </a:r>
            <a:r>
              <a:rPr lang="zh-CN" altLang="zh-CN" sz="3200" b="1">
                <a:latin typeface="宋体" panose="02010600030101010101" pitchFamily="2" charset="-122"/>
              </a:rPr>
              <a:t>A′B′C′</a:t>
            </a:r>
            <a:r>
              <a:rPr lang="zh-CN" sz="3200" b="1">
                <a:latin typeface="宋体" panose="02010600030101010101" pitchFamily="2" charset="-122"/>
              </a:rPr>
              <a:t>，使   </a:t>
            </a:r>
            <a:endParaRPr lang="zh-CN" sz="3200" b="1">
              <a:latin typeface="宋体" panose="02010600030101010101" pitchFamily="2" charset="-122"/>
            </a:endParaRPr>
          </a:p>
          <a:p>
            <a:pPr fontAlgn="b" hangingPunct="0"/>
            <a:r>
              <a:rPr lang="zh-CN" sz="3200" b="1">
                <a:latin typeface="宋体" panose="02010600030101010101" pitchFamily="2" charset="-122"/>
              </a:rPr>
              <a:t>   </a:t>
            </a:r>
            <a:r>
              <a:rPr lang="zh-CN" altLang="zh-CN" sz="3200" b="1">
                <a:latin typeface="宋体" panose="02010600030101010101" pitchFamily="2" charset="-122"/>
              </a:rPr>
              <a:t>A′B′=AB</a:t>
            </a:r>
            <a:r>
              <a:rPr lang="zh-CN" sz="3200" b="1">
                <a:latin typeface="宋体" panose="02010600030101010101" pitchFamily="2" charset="-122"/>
              </a:rPr>
              <a:t>，</a:t>
            </a:r>
            <a:r>
              <a:rPr lang="zh-CN" altLang="zh-CN" sz="3200" b="1">
                <a:latin typeface="宋体" panose="02010600030101010101" pitchFamily="2" charset="-122"/>
              </a:rPr>
              <a:t>A′C′=AC</a:t>
            </a:r>
            <a:r>
              <a:rPr lang="zh-CN" sz="3200" b="1">
                <a:latin typeface="宋体" panose="02010600030101010101" pitchFamily="2" charset="-122"/>
              </a:rPr>
              <a:t>，</a:t>
            </a:r>
            <a:r>
              <a:rPr lang="zh-CN" sz="3200" b="1"/>
              <a:t>∠</a:t>
            </a:r>
            <a:r>
              <a:rPr lang="zh-CN" altLang="zh-CN" sz="3200" b="1">
                <a:latin typeface="宋体" panose="02010600030101010101" pitchFamily="2" charset="-122"/>
              </a:rPr>
              <a:t>A′=</a:t>
            </a:r>
            <a:r>
              <a:rPr lang="zh-CN" altLang="zh-CN" sz="3200" b="1"/>
              <a:t>∠</a:t>
            </a:r>
            <a:r>
              <a:rPr lang="zh-CN" altLang="zh-CN" sz="3200" b="1">
                <a:latin typeface="宋体" panose="02010600030101010101" pitchFamily="2" charset="-122"/>
              </a:rPr>
              <a:t>A</a:t>
            </a:r>
            <a:endParaRPr lang="zh-CN" altLang="zh-CN" sz="3200" b="1">
              <a:latin typeface="宋体" panose="02010600030101010101" pitchFamily="2" charset="-122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286000" y="3749675"/>
            <a:ext cx="29718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" hangingPunct="0"/>
            <a:r>
              <a:rPr lang="zh-CN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 3</a:t>
            </a:r>
            <a:r>
              <a:rPr 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、连接</a:t>
            </a:r>
            <a:r>
              <a:rPr lang="zh-CN" altLang="zh-CN" sz="2800" b="1">
                <a:solidFill>
                  <a:srgbClr val="0033CC"/>
                </a:solidFill>
                <a:latin typeface="宋体" panose="02010600030101010101" pitchFamily="2" charset="-122"/>
              </a:rPr>
              <a:t>B′C′.</a:t>
            </a:r>
            <a:endParaRPr lang="zh-CN" alt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524159" y="1935163"/>
            <a:ext cx="125539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作法：</a:t>
            </a:r>
            <a:endParaRPr 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513013" y="1920875"/>
            <a:ext cx="427355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1</a:t>
            </a:r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、画∠ </a:t>
            </a:r>
            <a:r>
              <a:rPr lang="zh-CN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DA′E= ∠A</a:t>
            </a:r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；</a:t>
            </a:r>
            <a:endParaRPr lang="zh-CN" sz="32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14600" y="2606675"/>
            <a:ext cx="652018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2</a:t>
            </a:r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、在射线</a:t>
            </a:r>
            <a:r>
              <a:rPr lang="zh-CN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A′D</a:t>
            </a:r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上截取</a:t>
            </a:r>
            <a:r>
              <a:rPr lang="zh-CN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A′B′=AB </a:t>
            </a:r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，</a:t>
            </a:r>
            <a:endParaRPr lang="zh-CN" sz="3200" b="1">
              <a:solidFill>
                <a:srgbClr val="0033CC"/>
              </a:solidFill>
              <a:latin typeface="宋体" panose="02010600030101010101" pitchFamily="2" charset="-122"/>
            </a:endParaRPr>
          </a:p>
          <a:p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   射线</a:t>
            </a:r>
            <a:r>
              <a:rPr lang="zh-CN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A′E</a:t>
            </a:r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上截取</a:t>
            </a:r>
            <a:r>
              <a:rPr lang="zh-CN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A′C ′=AC</a:t>
            </a:r>
            <a:r>
              <a:rPr 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，</a:t>
            </a:r>
            <a:endParaRPr lang="zh-CN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187575" y="-7938"/>
            <a:ext cx="30988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344613" y="5202873"/>
            <a:ext cx="8439150" cy="138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2800" b="1">
                <a:latin typeface="Times New Roman" panose="02020603050405020304" pitchFamily="18" charset="0"/>
              </a:rPr>
              <a:t>２、把画好的三角形剪下</a:t>
            </a:r>
            <a:r>
              <a:rPr lang="zh-CN" altLang="zh-CN" sz="2800" b="1">
                <a:latin typeface="Times New Roman" panose="02020603050405020304" pitchFamily="18" charset="0"/>
              </a:rPr>
              <a:t>,</a:t>
            </a:r>
            <a:r>
              <a:rPr lang="zh-CN" sz="2800" b="1">
                <a:latin typeface="Times New Roman" panose="02020603050405020304" pitchFamily="18" charset="0"/>
              </a:rPr>
              <a:t>放到△</a:t>
            </a:r>
            <a:r>
              <a:rPr lang="zh-CN" altLang="zh-CN" sz="2800" b="1">
                <a:latin typeface="Times New Roman" panose="02020603050405020304" pitchFamily="18" charset="0"/>
              </a:rPr>
              <a:t>ABC</a:t>
            </a:r>
            <a:r>
              <a:rPr lang="zh-CN" sz="2800" b="1">
                <a:latin typeface="Times New Roman" panose="02020603050405020304" pitchFamily="18" charset="0"/>
              </a:rPr>
              <a:t>上</a:t>
            </a:r>
            <a:r>
              <a:rPr lang="zh-CN" altLang="zh-CN" sz="2800" b="1">
                <a:latin typeface="Times New Roman" panose="02020603050405020304" pitchFamily="18" charset="0"/>
              </a:rPr>
              <a:t>,</a:t>
            </a:r>
            <a:r>
              <a:rPr lang="zh-CN" sz="2800" b="1">
                <a:latin typeface="Times New Roman" panose="02020603050405020304" pitchFamily="18" charset="0"/>
              </a:rPr>
              <a:t>会发现什么</a:t>
            </a:r>
            <a:r>
              <a:rPr lang="zh-CN" altLang="zh-CN" sz="2800" b="1">
                <a:latin typeface="Times New Roman" panose="02020603050405020304" pitchFamily="18" charset="0"/>
              </a:rPr>
              <a:t>?</a:t>
            </a:r>
            <a:endParaRPr lang="zh-CN" altLang="zh-CN" sz="2800" b="1">
              <a:latin typeface="Times New Roman" panose="02020603050405020304" pitchFamily="18" charset="0"/>
            </a:endParaRPr>
          </a:p>
          <a:p>
            <a:r>
              <a:rPr lang="zh-CN" sz="2800" b="1">
                <a:latin typeface="Times New Roman" panose="02020603050405020304" pitchFamily="18" charset="0"/>
              </a:rPr>
              <a:t>３、并与同伴的比一比</a:t>
            </a:r>
            <a:r>
              <a:rPr lang="zh-CN" altLang="zh-CN" sz="2800" b="1">
                <a:latin typeface="Times New Roman" panose="02020603050405020304" pitchFamily="18" charset="0"/>
              </a:rPr>
              <a:t>,</a:t>
            </a:r>
            <a:r>
              <a:rPr lang="zh-CN" sz="2800" b="1">
                <a:latin typeface="Times New Roman" panose="02020603050405020304" pitchFamily="18" charset="0"/>
              </a:rPr>
              <a:t>又有什么发现</a:t>
            </a:r>
            <a:r>
              <a:rPr lang="zh-CN" altLang="zh-CN" sz="2800" b="1">
                <a:latin typeface="Times New Roman" panose="02020603050405020304" pitchFamily="18" charset="0"/>
              </a:rPr>
              <a:t>?</a:t>
            </a:r>
            <a:endParaRPr lang="zh-CN" altLang="zh-CN" sz="2800" b="1">
              <a:latin typeface="Times New Roman" panose="02020603050405020304" pitchFamily="18" charset="0"/>
            </a:endParaRPr>
          </a:p>
          <a:p>
            <a:r>
              <a:rPr lang="zh-CN" sz="2800" b="1">
                <a:latin typeface="Times New Roman" panose="02020603050405020304" pitchFamily="18" charset="0"/>
              </a:rPr>
              <a:t>４、由此可得到什么结论</a:t>
            </a:r>
            <a:r>
              <a:rPr lang="zh-CN" altLang="zh-CN" sz="2800" b="1">
                <a:latin typeface="Times New Roman" panose="02020603050405020304" pitchFamily="18" charset="0"/>
              </a:rPr>
              <a:t>?</a:t>
            </a:r>
            <a:endParaRPr lang="zh-CN" altLang="zh-CN" sz="2800" b="1">
              <a:latin typeface="Times New Roman" panose="02020603050405020304" pitchFamily="18" charset="0"/>
            </a:endParaRPr>
          </a:p>
        </p:txBody>
      </p:sp>
      <p:grpSp>
        <p:nvGrpSpPr>
          <p:cNvPr id="7177" name="Group 9"/>
          <p:cNvGrpSpPr/>
          <p:nvPr/>
        </p:nvGrpSpPr>
        <p:grpSpPr bwMode="auto">
          <a:xfrm>
            <a:off x="8077200" y="2743200"/>
            <a:ext cx="2636838" cy="1700213"/>
            <a:chOff x="0" y="0"/>
            <a:chExt cx="1661" cy="1071"/>
          </a:xfrm>
        </p:grpSpPr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>
              <a:off x="264" y="833"/>
              <a:ext cx="1171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179" name="Group 11"/>
            <p:cNvGrpSpPr/>
            <p:nvPr/>
          </p:nvGrpSpPr>
          <p:grpSpPr bwMode="auto">
            <a:xfrm>
              <a:off x="0" y="0"/>
              <a:ext cx="1661" cy="1071"/>
              <a:chOff x="0" y="0"/>
              <a:chExt cx="1661" cy="1071"/>
            </a:xfrm>
          </p:grpSpPr>
          <p:sp>
            <p:nvSpPr>
              <p:cNvPr id="7180" name="Line 12"/>
              <p:cNvSpPr>
                <a:spLocks noChangeShapeType="1"/>
              </p:cNvSpPr>
              <p:nvPr/>
            </p:nvSpPr>
            <p:spPr bwMode="auto">
              <a:xfrm flipH="1">
                <a:off x="264" y="237"/>
                <a:ext cx="340" cy="582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81" name="Line 13"/>
              <p:cNvSpPr>
                <a:spLocks noChangeShapeType="1"/>
              </p:cNvSpPr>
              <p:nvPr/>
            </p:nvSpPr>
            <p:spPr bwMode="auto">
              <a:xfrm>
                <a:off x="604" y="237"/>
                <a:ext cx="831" cy="582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82" name="Text Box 14"/>
              <p:cNvSpPr txBox="1">
                <a:spLocks noChangeArrowheads="1"/>
              </p:cNvSpPr>
              <p:nvPr/>
            </p:nvSpPr>
            <p:spPr bwMode="auto">
              <a:xfrm>
                <a:off x="374" y="0"/>
                <a:ext cx="301" cy="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zh-CN" b="1" i="1">
                    <a:latin typeface="Times New Roman" panose="02020603050405020304" pitchFamily="18" charset="0"/>
                  </a:rPr>
                  <a:t>C</a:t>
                </a:r>
                <a:endParaRPr lang="zh-CN" altLang="zh-CN" b="1" i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83" name="Text Box 15"/>
              <p:cNvSpPr txBox="1">
                <a:spLocks noChangeArrowheads="1"/>
              </p:cNvSpPr>
              <p:nvPr/>
            </p:nvSpPr>
            <p:spPr bwMode="auto">
              <a:xfrm>
                <a:off x="0" y="781"/>
                <a:ext cx="453" cy="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zh-CN" b="1" i="1">
                    <a:latin typeface="Times New Roman" panose="02020603050405020304" pitchFamily="18" charset="0"/>
                  </a:rPr>
                  <a:t>A</a:t>
                </a:r>
                <a:endParaRPr lang="zh-CN" altLang="zh-CN" b="1" i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84" name="Text Box 16"/>
              <p:cNvSpPr txBox="1">
                <a:spLocks noChangeArrowheads="1"/>
              </p:cNvSpPr>
              <p:nvPr/>
            </p:nvSpPr>
            <p:spPr bwMode="auto">
              <a:xfrm>
                <a:off x="1284" y="781"/>
                <a:ext cx="377" cy="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zh-CN" b="1" i="1">
                    <a:latin typeface="Times New Roman" panose="02020603050405020304" pitchFamily="18" charset="0"/>
                  </a:rPr>
                  <a:t>B</a:t>
                </a:r>
                <a:endParaRPr lang="zh-CN" altLang="zh-CN" b="1" i="1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2408238" y="1550988"/>
            <a:ext cx="30988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3200">
              <a:latin typeface="Times New Roman" panose="02020603050405020304" pitchFamily="18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438400" y="4449763"/>
            <a:ext cx="555117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33CC"/>
                </a:solidFill>
                <a:latin typeface="宋体" panose="02010600030101010101" pitchFamily="2" charset="-122"/>
              </a:rPr>
              <a:t>∴  △A′B′C′为所求的三角形.</a:t>
            </a:r>
            <a:endParaRPr lang="zh-CN" altLang="en-US" sz="28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grpSp>
        <p:nvGrpSpPr>
          <p:cNvPr id="7187" name="Group 18"/>
          <p:cNvGrpSpPr/>
          <p:nvPr/>
        </p:nvGrpSpPr>
        <p:grpSpPr bwMode="auto">
          <a:xfrm>
            <a:off x="1752600" y="0"/>
            <a:ext cx="3886200" cy="732709"/>
            <a:chOff x="0" y="0"/>
            <a:chExt cx="3399" cy="1334"/>
          </a:xfrm>
        </p:grpSpPr>
        <p:pic>
          <p:nvPicPr>
            <p:cNvPr id="7188" name="Picture 19" descr="678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9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1175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探究一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7190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0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 build="allAtOnce"/>
      <p:bldP spid="7171" grpId="0" bldLvl="0" animBg="1" autoUpdateAnimBg="0"/>
      <p:bldP spid="7174" grpId="0" bldLvl="0" animBg="1" autoUpdateAnimBg="0"/>
      <p:bldP spid="7176" grpId="0" bldLvl="0" animBg="1" autoUpdateAnimBg="0"/>
      <p:bldP spid="7186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752600" y="228600"/>
            <a:ext cx="8686800" cy="9271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两边和它们的夹角</a:t>
            </a:r>
            <a:r>
              <a:rPr lang="zh-CN" sz="3200" b="1">
                <a:latin typeface="Times New Roman" panose="02020603050405020304" pitchFamily="18" charset="0"/>
              </a:rPr>
              <a:t>对应相等的两个三角形全等（简写为“边角边”或“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SAS</a:t>
            </a:r>
            <a:r>
              <a:rPr lang="zh-CN" altLang="zh-CN" sz="3200" b="1">
                <a:latin typeface="Times New Roman" panose="02020603050405020304" pitchFamily="18" charset="0"/>
              </a:rPr>
              <a:t>”</a:t>
            </a:r>
            <a:r>
              <a:rPr lang="zh-CN" sz="3200" b="1">
                <a:latin typeface="Times New Roman" panose="02020603050405020304" pitchFamily="18" charset="0"/>
              </a:rPr>
              <a:t>）</a:t>
            </a:r>
            <a:r>
              <a:rPr lang="zh-CN" altLang="zh-CN" sz="3200" b="1">
                <a:latin typeface="Times New Roman" panose="02020603050405020304" pitchFamily="18" charset="0"/>
              </a:rPr>
              <a:t>.</a:t>
            </a:r>
            <a:endParaRPr lang="zh-CN" altLang="zh-CN" sz="3200" b="1">
              <a:latin typeface="Times New Roman" panose="02020603050405020304" pitchFamily="18" charset="0"/>
            </a:endParaRPr>
          </a:p>
        </p:txBody>
      </p:sp>
      <p:grpSp>
        <p:nvGrpSpPr>
          <p:cNvPr id="8195" name="Group 3"/>
          <p:cNvGrpSpPr/>
          <p:nvPr/>
        </p:nvGrpSpPr>
        <p:grpSpPr bwMode="auto">
          <a:xfrm>
            <a:off x="7696200" y="1477963"/>
            <a:ext cx="2449513" cy="1885088"/>
            <a:chOff x="0" y="0"/>
            <a:chExt cx="1543" cy="1187"/>
          </a:xfrm>
        </p:grpSpPr>
        <p:grpSp>
          <p:nvGrpSpPr>
            <p:cNvPr id="8196" name="Group 4"/>
            <p:cNvGrpSpPr/>
            <p:nvPr/>
          </p:nvGrpSpPr>
          <p:grpSpPr bwMode="auto">
            <a:xfrm>
              <a:off x="0" y="0"/>
              <a:ext cx="1543" cy="1187"/>
              <a:chOff x="0" y="0"/>
              <a:chExt cx="2285" cy="1630"/>
            </a:xfrm>
          </p:grpSpPr>
          <p:grpSp>
            <p:nvGrpSpPr>
              <p:cNvPr id="8197" name="Group 5"/>
              <p:cNvGrpSpPr/>
              <p:nvPr/>
            </p:nvGrpSpPr>
            <p:grpSpPr bwMode="auto">
              <a:xfrm>
                <a:off x="242" y="240"/>
                <a:ext cx="1824" cy="1104"/>
                <a:chOff x="0" y="0"/>
                <a:chExt cx="1365" cy="1092"/>
              </a:xfrm>
            </p:grpSpPr>
            <p:sp>
              <p:nvSpPr>
                <p:cNvPr id="8198" name="Line 6"/>
                <p:cNvSpPr>
                  <a:spLocks noChangeShapeType="1"/>
                </p:cNvSpPr>
                <p:nvPr/>
              </p:nvSpPr>
              <p:spPr bwMode="auto">
                <a:xfrm>
                  <a:off x="0" y="1084"/>
                  <a:ext cx="1365" cy="0"/>
                </a:xfrm>
                <a:prstGeom prst="line">
                  <a:avLst/>
                </a:prstGeom>
                <a:noFill/>
                <a:ln w="38100" cmpd="sng">
                  <a:solidFill>
                    <a:srgbClr val="FF6600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199" name="Line 7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945" cy="1092"/>
                </a:xfrm>
                <a:prstGeom prst="line">
                  <a:avLst/>
                </a:prstGeom>
                <a:noFill/>
                <a:ln w="38100" cmpd="sng">
                  <a:solidFill>
                    <a:srgbClr val="FF6600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00" name="Line 8"/>
                <p:cNvSpPr>
                  <a:spLocks noChangeShapeType="1"/>
                </p:cNvSpPr>
                <p:nvPr/>
              </p:nvSpPr>
              <p:spPr bwMode="auto">
                <a:xfrm>
                  <a:off x="945" y="0"/>
                  <a:ext cx="420" cy="1092"/>
                </a:xfrm>
                <a:prstGeom prst="line">
                  <a:avLst/>
                </a:prstGeom>
                <a:noFill/>
                <a:ln w="38100" cmpd="sng">
                  <a:solidFill>
                    <a:srgbClr val="FF6600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201" name="Text Box 9"/>
              <p:cNvSpPr txBox="1">
                <a:spLocks noChangeArrowheads="1"/>
              </p:cNvSpPr>
              <p:nvPr/>
            </p:nvSpPr>
            <p:spPr bwMode="auto">
              <a:xfrm>
                <a:off x="1490" y="0"/>
                <a:ext cx="432" cy="4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2800" b="1">
                    <a:latin typeface="Times New Roman" panose="02020603050405020304" pitchFamily="18" charset="0"/>
                  </a:rPr>
                  <a:t>C</a:t>
                </a:r>
                <a:endParaRPr lang="zh-CN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02" name="Text Box 10"/>
              <p:cNvSpPr txBox="1">
                <a:spLocks noChangeArrowheads="1"/>
              </p:cNvSpPr>
              <p:nvPr/>
            </p:nvSpPr>
            <p:spPr bwMode="auto">
              <a:xfrm>
                <a:off x="0" y="1148"/>
                <a:ext cx="410" cy="4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zh-CN" sz="2800" b="1">
                    <a:latin typeface="Times New Roman" panose="02020603050405020304" pitchFamily="18" charset="0"/>
                  </a:rPr>
                  <a:t>A</a:t>
                </a:r>
                <a:endParaRPr lang="zh-CN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03" name="Text Box 11"/>
              <p:cNvSpPr txBox="1">
                <a:spLocks noChangeArrowheads="1"/>
              </p:cNvSpPr>
              <p:nvPr/>
            </p:nvSpPr>
            <p:spPr bwMode="auto">
              <a:xfrm>
                <a:off x="2041" y="1179"/>
                <a:ext cx="244" cy="4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zh-CN" sz="2800" b="1">
                    <a:latin typeface="Times New Roman" panose="02020603050405020304" pitchFamily="18" charset="0"/>
                  </a:rPr>
                  <a:t>B</a:t>
                </a:r>
                <a:endParaRPr lang="zh-CN" altLang="zh-CN" sz="2800" b="1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204" name="Group 12"/>
            <p:cNvGrpSpPr/>
            <p:nvPr/>
          </p:nvGrpSpPr>
          <p:grpSpPr bwMode="auto">
            <a:xfrm>
              <a:off x="373" y="557"/>
              <a:ext cx="408" cy="499"/>
              <a:chOff x="0" y="0"/>
              <a:chExt cx="408" cy="499"/>
            </a:xfrm>
          </p:grpSpPr>
          <p:sp>
            <p:nvSpPr>
              <p:cNvPr id="8205" name="Line 13"/>
              <p:cNvSpPr>
                <a:spLocks noChangeShapeType="1"/>
              </p:cNvSpPr>
              <p:nvPr/>
            </p:nvSpPr>
            <p:spPr bwMode="auto">
              <a:xfrm>
                <a:off x="91" y="53"/>
                <a:ext cx="136" cy="91"/>
              </a:xfrm>
              <a:prstGeom prst="line">
                <a:avLst/>
              </a:prstGeom>
              <a:noFill/>
              <a:ln w="57150" cap="sq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8206" name="Group 14"/>
              <p:cNvGrpSpPr/>
              <p:nvPr/>
            </p:nvGrpSpPr>
            <p:grpSpPr bwMode="auto">
              <a:xfrm>
                <a:off x="0" y="0"/>
                <a:ext cx="408" cy="499"/>
                <a:chOff x="0" y="0"/>
                <a:chExt cx="408" cy="499"/>
              </a:xfrm>
            </p:grpSpPr>
            <p:sp>
              <p:nvSpPr>
                <p:cNvPr id="8207" name="Line 15"/>
                <p:cNvSpPr>
                  <a:spLocks noChangeShapeType="1"/>
                </p:cNvSpPr>
                <p:nvPr/>
              </p:nvSpPr>
              <p:spPr bwMode="auto">
                <a:xfrm>
                  <a:off x="408" y="272"/>
                  <a:ext cx="0" cy="227"/>
                </a:xfrm>
                <a:prstGeom prst="line">
                  <a:avLst/>
                </a:prstGeom>
                <a:noFill/>
                <a:ln w="57150" cap="sq" cmpd="sng">
                  <a:solidFill>
                    <a:srgbClr val="006600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8208" name="Line 16"/>
                <p:cNvSpPr>
                  <a:spLocks noChangeShapeType="1"/>
                </p:cNvSpPr>
                <p:nvPr/>
              </p:nvSpPr>
              <p:spPr bwMode="auto">
                <a:xfrm>
                  <a:off x="136" y="0"/>
                  <a:ext cx="136" cy="91"/>
                </a:xfrm>
                <a:prstGeom prst="line">
                  <a:avLst/>
                </a:prstGeom>
                <a:noFill/>
                <a:ln w="57150" cap="sq" cmpd="sng">
                  <a:solidFill>
                    <a:schemeClr val="tx1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8209" name="Freeform 17"/>
                <p:cNvSpPr/>
                <p:nvPr/>
              </p:nvSpPr>
              <p:spPr bwMode="auto">
                <a:xfrm>
                  <a:off x="0" y="227"/>
                  <a:ext cx="91" cy="181"/>
                </a:xfrm>
                <a:custGeom>
                  <a:avLst/>
                  <a:gdLst>
                    <a:gd name="T0" fmla="*/ 91 w 182"/>
                    <a:gd name="T1" fmla="*/ 0 h 227"/>
                    <a:gd name="T2" fmla="*/ 182 w 182"/>
                    <a:gd name="T3" fmla="*/ 136 h 227"/>
                    <a:gd name="T4" fmla="*/ 91 w 182"/>
                    <a:gd name="T5" fmla="*/ 181 h 227"/>
                    <a:gd name="T6" fmla="*/ 0 w 182"/>
                    <a:gd name="T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2" h="227">
                      <a:moveTo>
                        <a:pt x="91" y="0"/>
                      </a:moveTo>
                      <a:cubicBezTo>
                        <a:pt x="136" y="53"/>
                        <a:pt x="182" y="106"/>
                        <a:pt x="182" y="136"/>
                      </a:cubicBezTo>
                      <a:cubicBezTo>
                        <a:pt x="182" y="166"/>
                        <a:pt x="121" y="166"/>
                        <a:pt x="91" y="181"/>
                      </a:cubicBezTo>
                      <a:cubicBezTo>
                        <a:pt x="61" y="196"/>
                        <a:pt x="7" y="227"/>
                        <a:pt x="0" y="227"/>
                      </a:cubicBezTo>
                    </a:path>
                  </a:pathLst>
                </a:custGeom>
                <a:noFill/>
                <a:ln w="57150" cap="sq" cmpd="sng">
                  <a:solidFill>
                    <a:srgbClr val="0000FF"/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210" name="Group 18"/>
          <p:cNvGrpSpPr/>
          <p:nvPr/>
        </p:nvGrpSpPr>
        <p:grpSpPr bwMode="auto">
          <a:xfrm>
            <a:off x="8458200" y="3962400"/>
            <a:ext cx="719138" cy="1079500"/>
            <a:chOff x="0" y="0"/>
            <a:chExt cx="453" cy="680"/>
          </a:xfrm>
        </p:grpSpPr>
        <p:sp>
          <p:nvSpPr>
            <p:cNvPr id="8211" name="Line 19"/>
            <p:cNvSpPr>
              <a:spLocks noChangeShapeType="1"/>
            </p:cNvSpPr>
            <p:nvPr/>
          </p:nvSpPr>
          <p:spPr bwMode="auto">
            <a:xfrm>
              <a:off x="408" y="453"/>
              <a:ext cx="0" cy="227"/>
            </a:xfrm>
            <a:prstGeom prst="line">
              <a:avLst/>
            </a:prstGeom>
            <a:noFill/>
            <a:ln w="57150" cap="sq" cmpd="sng">
              <a:solidFill>
                <a:srgbClr val="0066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212" name="Line 20"/>
            <p:cNvSpPr>
              <a:spLocks noChangeShapeType="1"/>
            </p:cNvSpPr>
            <p:nvPr/>
          </p:nvSpPr>
          <p:spPr bwMode="auto">
            <a:xfrm>
              <a:off x="317" y="0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213" name="Line 21"/>
            <p:cNvSpPr>
              <a:spLocks noChangeShapeType="1"/>
            </p:cNvSpPr>
            <p:nvPr/>
          </p:nvSpPr>
          <p:spPr bwMode="auto">
            <a:xfrm>
              <a:off x="226" y="90"/>
              <a:ext cx="136" cy="91"/>
            </a:xfrm>
            <a:prstGeom prst="line">
              <a:avLst/>
            </a:prstGeom>
            <a:noFill/>
            <a:ln w="57150" cap="sq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8214" name="Freeform 22"/>
            <p:cNvSpPr/>
            <p:nvPr/>
          </p:nvSpPr>
          <p:spPr bwMode="auto">
            <a:xfrm>
              <a:off x="0" y="317"/>
              <a:ext cx="91" cy="181"/>
            </a:xfrm>
            <a:custGeom>
              <a:avLst/>
              <a:gdLst>
                <a:gd name="T0" fmla="*/ 91 w 182"/>
                <a:gd name="T1" fmla="*/ 0 h 227"/>
                <a:gd name="T2" fmla="*/ 182 w 182"/>
                <a:gd name="T3" fmla="*/ 136 h 227"/>
                <a:gd name="T4" fmla="*/ 91 w 182"/>
                <a:gd name="T5" fmla="*/ 181 h 227"/>
                <a:gd name="T6" fmla="*/ 0 w 18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227">
                  <a:moveTo>
                    <a:pt x="91" y="0"/>
                  </a:moveTo>
                  <a:cubicBezTo>
                    <a:pt x="136" y="53"/>
                    <a:pt x="182" y="106"/>
                    <a:pt x="182" y="136"/>
                  </a:cubicBezTo>
                  <a:cubicBezTo>
                    <a:pt x="182" y="166"/>
                    <a:pt x="121" y="166"/>
                    <a:pt x="91" y="181"/>
                  </a:cubicBezTo>
                  <a:cubicBezTo>
                    <a:pt x="61" y="196"/>
                    <a:pt x="7" y="227"/>
                    <a:pt x="0" y="227"/>
                  </a:cubicBezTo>
                </a:path>
              </a:pathLst>
            </a:custGeom>
            <a:noFill/>
            <a:ln w="57150" cap="sq" cmpd="sng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8215" name="Group 23"/>
          <p:cNvGrpSpPr/>
          <p:nvPr/>
        </p:nvGrpSpPr>
        <p:grpSpPr bwMode="auto">
          <a:xfrm>
            <a:off x="7620000" y="3214688"/>
            <a:ext cx="3581400" cy="1803400"/>
            <a:chOff x="0" y="0"/>
            <a:chExt cx="2256" cy="1136"/>
          </a:xfrm>
        </p:grpSpPr>
        <p:grpSp>
          <p:nvGrpSpPr>
            <p:cNvPr id="8216" name="Group 24"/>
            <p:cNvGrpSpPr/>
            <p:nvPr/>
          </p:nvGrpSpPr>
          <p:grpSpPr bwMode="auto">
            <a:xfrm>
              <a:off x="318" y="185"/>
              <a:ext cx="1348" cy="792"/>
              <a:chOff x="0" y="0"/>
              <a:chExt cx="1365" cy="1092"/>
            </a:xfrm>
          </p:grpSpPr>
          <p:sp>
            <p:nvSpPr>
              <p:cNvPr id="8217" name="Line 25"/>
              <p:cNvSpPr>
                <a:spLocks noChangeShapeType="1"/>
              </p:cNvSpPr>
              <p:nvPr/>
            </p:nvSpPr>
            <p:spPr bwMode="auto">
              <a:xfrm>
                <a:off x="0" y="1084"/>
                <a:ext cx="1365" cy="0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8" name="Line 26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945" cy="1092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9" name="Line 27"/>
              <p:cNvSpPr>
                <a:spLocks noChangeShapeType="1"/>
              </p:cNvSpPr>
              <p:nvPr/>
            </p:nvSpPr>
            <p:spPr bwMode="auto">
              <a:xfrm>
                <a:off x="945" y="0"/>
                <a:ext cx="420" cy="1092"/>
              </a:xfrm>
              <a:prstGeom prst="line">
                <a:avLst/>
              </a:prstGeom>
              <a:noFill/>
              <a:ln w="38100" cmpd="sng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8220" name="Text Box 28"/>
            <p:cNvSpPr txBox="1">
              <a:spLocks noChangeArrowheads="1"/>
            </p:cNvSpPr>
            <p:nvPr/>
          </p:nvSpPr>
          <p:spPr bwMode="auto">
            <a:xfrm>
              <a:off x="0" y="807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A′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8221" name="Text Box 29"/>
            <p:cNvSpPr txBox="1">
              <a:spLocks noChangeArrowheads="1"/>
            </p:cNvSpPr>
            <p:nvPr/>
          </p:nvSpPr>
          <p:spPr bwMode="auto">
            <a:xfrm>
              <a:off x="1632" y="807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B′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8222" name="Text Box 30"/>
            <p:cNvSpPr txBox="1">
              <a:spLocks noChangeArrowheads="1"/>
            </p:cNvSpPr>
            <p:nvPr/>
          </p:nvSpPr>
          <p:spPr bwMode="auto">
            <a:xfrm>
              <a:off x="1200" y="0"/>
              <a:ext cx="62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C′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2227263" y="1625600"/>
            <a:ext cx="40132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用符号语言表述：</a:t>
            </a:r>
            <a:endParaRPr lang="zh-CN" sz="32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2227263" y="2376488"/>
            <a:ext cx="4554537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在△</a:t>
            </a: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ABC</a:t>
            </a:r>
            <a:r>
              <a:rPr 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和△</a:t>
            </a: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A′B′C′</a:t>
            </a:r>
            <a:r>
              <a:rPr 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中</a:t>
            </a:r>
            <a:endParaRPr lang="zh-CN" sz="28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1524000" y="4967288"/>
            <a:ext cx="64008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∴</a:t>
            </a: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 △ABC ≌ △A′B′C′</a:t>
            </a:r>
            <a:r>
              <a:rPr 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（</a:t>
            </a: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SAS</a:t>
            </a:r>
            <a:r>
              <a:rPr 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）</a:t>
            </a:r>
            <a:endParaRPr lang="zh-CN" sz="28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2590800" y="2998788"/>
            <a:ext cx="5534025" cy="181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AB =A′B′</a:t>
            </a:r>
            <a:endParaRPr lang="zh-CN" altLang="zh-CN" sz="28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∠A =∠A′ </a:t>
            </a:r>
            <a:endParaRPr lang="zh-CN" altLang="zh-CN" sz="2800" b="1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chemeClr val="accent2"/>
                </a:solidFill>
                <a:latin typeface="Times New Roman" panose="02020603050405020304" pitchFamily="18" charset="0"/>
              </a:rPr>
              <a:t>AC =A′C ′</a:t>
            </a:r>
            <a:endParaRPr lang="zh-CN" altLang="zh-CN" sz="28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7" name="AutoShape 35"/>
          <p:cNvSpPr/>
          <p:nvPr/>
        </p:nvSpPr>
        <p:spPr bwMode="auto">
          <a:xfrm>
            <a:off x="2409825" y="3206750"/>
            <a:ext cx="100013" cy="1517650"/>
          </a:xfrm>
          <a:prstGeom prst="leftBrace">
            <a:avLst>
              <a:gd name="adj1" fmla="val 126454"/>
              <a:gd name="adj2" fmla="val 50000"/>
            </a:avLst>
          </a:prstGeom>
          <a:noFill/>
          <a:ln w="15875" cmpd="sng">
            <a:solidFill>
              <a:schemeClr val="accent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z="4000" b="1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1752600" y="3473450"/>
            <a:ext cx="64008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FF0000"/>
                </a:solidFill>
                <a:latin typeface="Times New Roman" panose="02020603050405020304" pitchFamily="18" charset="0"/>
              </a:rPr>
              <a:t>∵</a:t>
            </a:r>
            <a:endParaRPr lang="zh-CN" altLang="zh-CN" sz="3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 animBg="1" autoUpdateAnimBg="0"/>
      <p:bldP spid="8223" grpId="0" bldLvl="0" animBg="1" autoUpdateAnimBg="0"/>
      <p:bldP spid="8224" grpId="0" bldLvl="0" animBg="1" autoUpdateAnimBg="0"/>
      <p:bldP spid="8225" grpId="0" bldLvl="0" animBg="1" autoUpdateAnimBg="0"/>
      <p:bldP spid="8226" grpId="0" bldLvl="0" animBg="1" autoUpdateAnimBg="0"/>
      <p:bldP spid="8227" grpId="0" bldLvl="0" animBg="1" autoUpdateAnimBg="0"/>
      <p:bldP spid="8228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778510" y="964248"/>
            <a:ext cx="10635615" cy="206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/>
            <a:r>
              <a:rPr 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例</a:t>
            </a:r>
            <a:r>
              <a:rPr lang="zh-CN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r>
              <a:rPr lang="zh-CN" altLang="zh-CN" sz="3200" b="1">
                <a:latin typeface="宋体" panose="02010600030101010101" pitchFamily="2" charset="-122"/>
              </a:rPr>
              <a:t>  </a:t>
            </a:r>
            <a:r>
              <a:rPr lang="zh-CN" sz="3200" b="1">
                <a:latin typeface="宋体" panose="02010600030101010101" pitchFamily="2" charset="-122"/>
              </a:rPr>
              <a:t>如图，有一池塘．要测池塘两端A、B的距离，可先在平地上取一个可以直接到达A和B的点C，连接AC并延长到D，使CD=CA．连接BC并延长到E，使CE=CB．连接DE，那么量出DE的长，就是A、B的距离．为什么？</a:t>
            </a:r>
            <a:endParaRPr lang="zh-CN" sz="3200" b="1">
              <a:latin typeface="宋体" panose="02010600030101010101" pitchFamily="2" charset="-122"/>
            </a:endParaRPr>
          </a:p>
        </p:txBody>
      </p:sp>
      <p:grpSp>
        <p:nvGrpSpPr>
          <p:cNvPr id="11267" name="Group 18"/>
          <p:cNvGrpSpPr/>
          <p:nvPr/>
        </p:nvGrpSpPr>
        <p:grpSpPr bwMode="auto">
          <a:xfrm>
            <a:off x="1752600" y="0"/>
            <a:ext cx="3886200" cy="732709"/>
            <a:chOff x="0" y="0"/>
            <a:chExt cx="3399" cy="1334"/>
          </a:xfrm>
        </p:grpSpPr>
        <p:pic>
          <p:nvPicPr>
            <p:cNvPr id="11268" name="Picture 19" descr="678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9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1175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理论迁移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11270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272" name="Group 8"/>
          <p:cNvGrpSpPr/>
          <p:nvPr/>
        </p:nvGrpSpPr>
        <p:grpSpPr bwMode="auto">
          <a:xfrm>
            <a:off x="7181850" y="3886200"/>
            <a:ext cx="2495550" cy="533400"/>
            <a:chOff x="0" y="0"/>
            <a:chExt cx="1572" cy="336"/>
          </a:xfrm>
        </p:grpSpPr>
        <p:sp>
          <p:nvSpPr>
            <p:cNvPr id="11273" name="Oval 9"/>
            <p:cNvSpPr>
              <a:spLocks noChangeArrowheads="1"/>
            </p:cNvSpPr>
            <p:nvPr/>
          </p:nvSpPr>
          <p:spPr bwMode="auto">
            <a:xfrm>
              <a:off x="132" y="0"/>
              <a:ext cx="1296" cy="336"/>
            </a:xfrm>
            <a:prstGeom prst="ellipse">
              <a:avLst/>
            </a:prstGeom>
            <a:solidFill>
              <a:schemeClr val="accent1"/>
            </a:solidFill>
            <a:ln w="9525" cmpd="sng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0" y="39"/>
              <a:ext cx="1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zh-CN"/>
                <a:t>A</a:t>
              </a:r>
              <a:endParaRPr lang="zh-CN" altLang="zh-CN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428" y="0"/>
              <a:ext cx="1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zh-CN"/>
                <a:t>B</a:t>
              </a:r>
              <a:endParaRPr lang="zh-CN" altLang="zh-CN"/>
            </a:p>
          </p:txBody>
        </p:sp>
        <p:sp>
          <p:nvSpPr>
            <p:cNvPr id="11276" name="Line 12"/>
            <p:cNvSpPr>
              <a:spLocks noChangeShapeType="1"/>
            </p:cNvSpPr>
            <p:nvPr/>
          </p:nvSpPr>
          <p:spPr bwMode="auto">
            <a:xfrm>
              <a:off x="132" y="156"/>
              <a:ext cx="1296" cy="0"/>
            </a:xfrm>
            <a:prstGeom prst="line">
              <a:avLst/>
            </a:prstGeom>
            <a:noFill/>
            <a:ln w="22225" cmpd="sng">
              <a:solidFill>
                <a:srgbClr val="FF00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7" name="Group 13"/>
          <p:cNvGrpSpPr/>
          <p:nvPr/>
        </p:nvGrpSpPr>
        <p:grpSpPr bwMode="auto">
          <a:xfrm>
            <a:off x="7391400" y="4191000"/>
            <a:ext cx="2057400" cy="1219200"/>
            <a:chOff x="0" y="0"/>
            <a:chExt cx="1296" cy="768"/>
          </a:xfrm>
        </p:grpSpPr>
        <p:sp>
          <p:nvSpPr>
            <p:cNvPr id="11278" name="Line 14"/>
            <p:cNvSpPr>
              <a:spLocks noChangeShapeType="1"/>
            </p:cNvSpPr>
            <p:nvPr/>
          </p:nvSpPr>
          <p:spPr bwMode="auto">
            <a:xfrm flipV="1">
              <a:off x="576" y="12"/>
              <a:ext cx="720" cy="612"/>
            </a:xfrm>
            <a:prstGeom prst="line">
              <a:avLst/>
            </a:prstGeom>
            <a:noFill/>
            <a:ln w="222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9" name="Line 15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576" cy="624"/>
            </a:xfrm>
            <a:prstGeom prst="line">
              <a:avLst/>
            </a:prstGeom>
            <a:noFill/>
            <a:ln w="222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336" y="576"/>
              <a:ext cx="14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zh-CN" b="1"/>
                <a:t>C</a:t>
              </a:r>
              <a:endParaRPr lang="zh-CN" altLang="zh-CN" b="1"/>
            </a:p>
          </p:txBody>
        </p:sp>
      </p:grpSp>
      <p:grpSp>
        <p:nvGrpSpPr>
          <p:cNvPr id="11281" name="Group 17"/>
          <p:cNvGrpSpPr/>
          <p:nvPr/>
        </p:nvGrpSpPr>
        <p:grpSpPr bwMode="auto">
          <a:xfrm>
            <a:off x="8305800" y="5181600"/>
            <a:ext cx="1295400" cy="1250950"/>
            <a:chOff x="0" y="0"/>
            <a:chExt cx="816" cy="788"/>
          </a:xfrm>
        </p:grpSpPr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>
              <a:off x="0" y="0"/>
              <a:ext cx="624" cy="672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3" name="Text Box 19"/>
            <p:cNvSpPr txBox="1">
              <a:spLocks noChangeArrowheads="1"/>
            </p:cNvSpPr>
            <p:nvPr/>
          </p:nvSpPr>
          <p:spPr bwMode="auto">
            <a:xfrm>
              <a:off x="577" y="498"/>
              <a:ext cx="239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/>
                <a:t>D</a:t>
              </a:r>
              <a:endParaRPr lang="zh-CN" altLang="zh-CN"/>
            </a:p>
          </p:txBody>
        </p:sp>
      </p:grpSp>
      <p:grpSp>
        <p:nvGrpSpPr>
          <p:cNvPr id="11284" name="Group 20"/>
          <p:cNvGrpSpPr/>
          <p:nvPr/>
        </p:nvGrpSpPr>
        <p:grpSpPr bwMode="auto">
          <a:xfrm>
            <a:off x="6781800" y="5181600"/>
            <a:ext cx="1524000" cy="1195388"/>
            <a:chOff x="0" y="0"/>
            <a:chExt cx="960" cy="753"/>
          </a:xfrm>
        </p:grpSpPr>
        <p:sp>
          <p:nvSpPr>
            <p:cNvPr id="11285" name="Line 21"/>
            <p:cNvSpPr>
              <a:spLocks noChangeShapeType="1"/>
            </p:cNvSpPr>
            <p:nvPr/>
          </p:nvSpPr>
          <p:spPr bwMode="auto">
            <a:xfrm flipH="1">
              <a:off x="240" y="0"/>
              <a:ext cx="720" cy="624"/>
            </a:xfrm>
            <a:prstGeom prst="line">
              <a:avLst/>
            </a:prstGeom>
            <a:noFill/>
            <a:ln w="25400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6" name="Text Box 22"/>
            <p:cNvSpPr txBox="1">
              <a:spLocks noChangeArrowheads="1"/>
            </p:cNvSpPr>
            <p:nvPr/>
          </p:nvSpPr>
          <p:spPr bwMode="auto">
            <a:xfrm>
              <a:off x="0" y="463"/>
              <a:ext cx="240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/>
                <a:t>E</a:t>
              </a:r>
              <a:endParaRPr lang="zh-CN" altLang="zh-CN"/>
            </a:p>
          </p:txBody>
        </p:sp>
      </p:grpSp>
      <p:sp>
        <p:nvSpPr>
          <p:cNvPr id="11287" name="Line 23"/>
          <p:cNvSpPr>
            <a:spLocks noChangeShapeType="1"/>
          </p:cNvSpPr>
          <p:nvPr/>
        </p:nvSpPr>
        <p:spPr bwMode="auto">
          <a:xfrm>
            <a:off x="7162800" y="6172200"/>
            <a:ext cx="2133600" cy="76200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292" name="Group 28"/>
          <p:cNvGrpSpPr/>
          <p:nvPr/>
        </p:nvGrpSpPr>
        <p:grpSpPr bwMode="auto">
          <a:xfrm>
            <a:off x="8153400" y="4686300"/>
            <a:ext cx="304800" cy="469900"/>
            <a:chOff x="0" y="0"/>
            <a:chExt cx="192" cy="296"/>
          </a:xfrm>
        </p:grpSpPr>
        <p:sp>
          <p:nvSpPr>
            <p:cNvPr id="11293" name="Text Box 29"/>
            <p:cNvSpPr txBox="1">
              <a:spLocks noChangeArrowheads="1"/>
            </p:cNvSpPr>
            <p:nvPr/>
          </p:nvSpPr>
          <p:spPr bwMode="auto">
            <a:xfrm>
              <a:off x="0" y="0"/>
              <a:ext cx="192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/>
                <a:t>1</a:t>
              </a:r>
              <a:endParaRPr lang="zh-CN" altLang="zh-CN" sz="2000"/>
            </a:p>
          </p:txBody>
        </p:sp>
        <p:sp>
          <p:nvSpPr>
            <p:cNvPr id="11294" name="Arc 30"/>
            <p:cNvSpPr/>
            <p:nvPr/>
          </p:nvSpPr>
          <p:spPr bwMode="auto">
            <a:xfrm rot="19300585">
              <a:off x="48" y="193"/>
              <a:ext cx="113" cy="10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7258"/>
                <a:gd name="T2" fmla="*/ 20846 w 21600"/>
                <a:gd name="T3" fmla="*/ 27258 h 27258"/>
                <a:gd name="T4" fmla="*/ 0 w 21600"/>
                <a:gd name="T5" fmla="*/ 21600 h 27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725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511"/>
                    <a:pt x="21346" y="25413"/>
                    <a:pt x="20845" y="27257"/>
                  </a:cubicBezTo>
                </a:path>
                <a:path w="21600" h="2725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511"/>
                    <a:pt x="21346" y="25413"/>
                    <a:pt x="20845" y="2725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800" b="1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295" name="Group 31"/>
          <p:cNvGrpSpPr/>
          <p:nvPr/>
        </p:nvGrpSpPr>
        <p:grpSpPr bwMode="auto">
          <a:xfrm>
            <a:off x="8153400" y="5251450"/>
            <a:ext cx="304800" cy="465138"/>
            <a:chOff x="0" y="0"/>
            <a:chExt cx="192" cy="293"/>
          </a:xfrm>
        </p:grpSpPr>
        <p:sp>
          <p:nvSpPr>
            <p:cNvPr id="11296" name="Text Box 32"/>
            <p:cNvSpPr txBox="1">
              <a:spLocks noChangeArrowheads="1"/>
            </p:cNvSpPr>
            <p:nvPr/>
          </p:nvSpPr>
          <p:spPr bwMode="auto">
            <a:xfrm>
              <a:off x="0" y="42"/>
              <a:ext cx="192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/>
                <a:t>2</a:t>
              </a:r>
              <a:endParaRPr lang="zh-CN" altLang="zh-CN" sz="2000"/>
            </a:p>
          </p:txBody>
        </p:sp>
        <p:sp>
          <p:nvSpPr>
            <p:cNvPr id="11297" name="Arc 33"/>
            <p:cNvSpPr/>
            <p:nvPr/>
          </p:nvSpPr>
          <p:spPr bwMode="auto">
            <a:xfrm rot="7255918">
              <a:off x="57" y="-33"/>
              <a:ext cx="85" cy="15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7258"/>
                <a:gd name="T2" fmla="*/ 20846 w 21600"/>
                <a:gd name="T3" fmla="*/ 27258 h 27258"/>
                <a:gd name="T4" fmla="*/ 0 w 21600"/>
                <a:gd name="T5" fmla="*/ 21600 h 27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725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511"/>
                    <a:pt x="21346" y="25413"/>
                    <a:pt x="20845" y="27257"/>
                  </a:cubicBezTo>
                </a:path>
                <a:path w="21600" h="2725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511"/>
                    <a:pt x="21346" y="25413"/>
                    <a:pt x="20845" y="2725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 cmpd="sng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zh-CN" altLang="zh-CN" sz="2800" b="1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/>
          <p:nvPr/>
        </p:nvGrpSpPr>
        <p:grpSpPr bwMode="auto">
          <a:xfrm>
            <a:off x="6477000" y="2752725"/>
            <a:ext cx="3005138" cy="2365375"/>
            <a:chOff x="0" y="0"/>
            <a:chExt cx="1893" cy="1490"/>
          </a:xfrm>
        </p:grpSpPr>
        <p:sp>
          <p:nvSpPr>
            <p:cNvPr id="9219" name="Text Box 3"/>
            <p:cNvSpPr txBox="1">
              <a:spLocks noChangeArrowheads="1"/>
            </p:cNvSpPr>
            <p:nvPr/>
          </p:nvSpPr>
          <p:spPr bwMode="auto">
            <a:xfrm>
              <a:off x="371" y="1095"/>
              <a:ext cx="1008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>
                  <a:latin typeface="华文新魏" pitchFamily="2" charset="-122"/>
                  <a:ea typeface="华文新魏" pitchFamily="2" charset="-122"/>
                </a:rPr>
                <a:t>40°</a:t>
              </a:r>
              <a:endParaRPr lang="zh-CN" altLang="zh-CN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9220" name="Line 4"/>
            <p:cNvSpPr>
              <a:spLocks noChangeShapeType="1"/>
            </p:cNvSpPr>
            <p:nvPr/>
          </p:nvSpPr>
          <p:spPr bwMode="auto">
            <a:xfrm>
              <a:off x="213" y="1367"/>
              <a:ext cx="1680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1" name="Line 5"/>
            <p:cNvSpPr>
              <a:spLocks noChangeShapeType="1"/>
            </p:cNvSpPr>
            <p:nvPr/>
          </p:nvSpPr>
          <p:spPr bwMode="auto">
            <a:xfrm flipV="1">
              <a:off x="213" y="263"/>
              <a:ext cx="1104" cy="1104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0" y="1200"/>
              <a:ext cx="288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 i="1">
                  <a:latin typeface="Times New Roman" panose="02020603050405020304" pitchFamily="18" charset="0"/>
                </a:rPr>
                <a:t>D</a:t>
              </a:r>
              <a:endParaRPr lang="zh-CN" altLang="zh-CN" b="1" i="1">
                <a:latin typeface="Times New Roman" panose="02020603050405020304" pitchFamily="18" charset="0"/>
              </a:endParaRPr>
            </a:p>
          </p:txBody>
        </p:sp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1104" y="0"/>
              <a:ext cx="480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>
                  <a:latin typeface="Times New Roman" panose="02020603050405020304" pitchFamily="18" charset="0"/>
                </a:rPr>
                <a:t>F</a:t>
              </a:r>
              <a:endParaRPr lang="zh-CN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9224" name="Freeform 8"/>
            <p:cNvSpPr/>
            <p:nvPr/>
          </p:nvSpPr>
          <p:spPr bwMode="auto">
            <a:xfrm>
              <a:off x="357" y="1223"/>
              <a:ext cx="72" cy="144"/>
            </a:xfrm>
            <a:custGeom>
              <a:avLst/>
              <a:gdLst>
                <a:gd name="T0" fmla="*/ 0 w 72"/>
                <a:gd name="T1" fmla="*/ 0 h 144"/>
                <a:gd name="T2" fmla="*/ 60 w 72"/>
                <a:gd name="T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" h="144">
                  <a:moveTo>
                    <a:pt x="0" y="0"/>
                  </a:moveTo>
                  <a:cubicBezTo>
                    <a:pt x="72" y="54"/>
                    <a:pt x="60" y="52"/>
                    <a:pt x="60" y="144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Text Box 9"/>
            <p:cNvSpPr txBox="1">
              <a:spLocks noChangeArrowheads="1"/>
            </p:cNvSpPr>
            <p:nvPr/>
          </p:nvSpPr>
          <p:spPr bwMode="auto">
            <a:xfrm rot="18754545">
              <a:off x="282" y="532"/>
              <a:ext cx="681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>
                  <a:latin typeface="Times New Roman" panose="02020603050405020304" pitchFamily="18" charset="0"/>
                  <a:ea typeface="华文新魏" pitchFamily="2" charset="-122"/>
                </a:rPr>
                <a:t>3.5cm</a:t>
              </a:r>
              <a:endParaRPr lang="zh-CN" altLang="zh-CN" b="1"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</p:grpSp>
      <p:grpSp>
        <p:nvGrpSpPr>
          <p:cNvPr id="9226" name="Group 10"/>
          <p:cNvGrpSpPr/>
          <p:nvPr/>
        </p:nvGrpSpPr>
        <p:grpSpPr bwMode="auto">
          <a:xfrm>
            <a:off x="8567738" y="3160713"/>
            <a:ext cx="900113" cy="2176462"/>
            <a:chOff x="0" y="0"/>
            <a:chExt cx="567" cy="1371"/>
          </a:xfrm>
        </p:grpSpPr>
        <p:sp>
          <p:nvSpPr>
            <p:cNvPr id="9227" name="Text Box 11"/>
            <p:cNvSpPr txBox="1">
              <a:spLocks noChangeArrowheads="1"/>
            </p:cNvSpPr>
            <p:nvPr/>
          </p:nvSpPr>
          <p:spPr bwMode="auto">
            <a:xfrm>
              <a:off x="324" y="1081"/>
              <a:ext cx="227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>
                  <a:latin typeface="Times New Roman" panose="02020603050405020304" pitchFamily="18" charset="0"/>
                </a:rPr>
                <a:t>E</a:t>
              </a:r>
              <a:endParaRPr lang="zh-CN" altLang="zh-CN" b="1">
                <a:latin typeface="Times New Roman" panose="02020603050405020304" pitchFamily="18" charset="0"/>
              </a:endParaRPr>
            </a:p>
          </p:txBody>
        </p:sp>
        <p:grpSp>
          <p:nvGrpSpPr>
            <p:cNvPr id="9228" name="Group 12"/>
            <p:cNvGrpSpPr/>
            <p:nvPr/>
          </p:nvGrpSpPr>
          <p:grpSpPr bwMode="auto">
            <a:xfrm>
              <a:off x="0" y="0"/>
              <a:ext cx="567" cy="1104"/>
              <a:chOff x="0" y="0"/>
              <a:chExt cx="567" cy="1104"/>
            </a:xfrm>
          </p:grpSpPr>
          <p:sp>
            <p:nvSpPr>
              <p:cNvPr id="9229" name="Line 13"/>
              <p:cNvSpPr>
                <a:spLocks noChangeShapeType="1"/>
              </p:cNvSpPr>
              <p:nvPr/>
            </p:nvSpPr>
            <p:spPr bwMode="auto">
              <a:xfrm>
                <a:off x="0" y="0"/>
                <a:ext cx="480" cy="1104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0" name="Text Box 14"/>
              <p:cNvSpPr txBox="1">
                <a:spLocks noChangeArrowheads="1"/>
              </p:cNvSpPr>
              <p:nvPr/>
            </p:nvSpPr>
            <p:spPr bwMode="auto">
              <a:xfrm rot="3887976">
                <a:off x="14" y="432"/>
                <a:ext cx="816" cy="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b="1">
                    <a:latin typeface="Times New Roman" panose="02020603050405020304" pitchFamily="18" charset="0"/>
                    <a:ea typeface="华文新魏" pitchFamily="2" charset="-122"/>
                  </a:rPr>
                  <a:t>2.5cm</a:t>
                </a:r>
                <a:endParaRPr lang="zh-CN" altLang="zh-CN" b="1">
                  <a:latin typeface="Times New Roman" panose="02020603050405020304" pitchFamily="18" charset="0"/>
                  <a:ea typeface="华文新魏" pitchFamily="2" charset="-122"/>
                </a:endParaRPr>
              </a:p>
            </p:txBody>
          </p:sp>
        </p:grpSp>
      </p:grp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1524000" y="5410200"/>
            <a:ext cx="9144000" cy="132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结论：</a:t>
            </a:r>
            <a:r>
              <a:rPr 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两边及其一边的对角对应相等，</a:t>
            </a:r>
            <a:endParaRPr 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      两个三角形</a:t>
            </a:r>
            <a:r>
              <a:rPr 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不一定</a:t>
            </a:r>
            <a:r>
              <a:rPr 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全等（</a:t>
            </a:r>
            <a:r>
              <a:rPr lang="zh-CN" alt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SSA</a:t>
            </a:r>
            <a:r>
              <a:rPr lang="zh-CN" sz="3200" b="1">
                <a:solidFill>
                  <a:srgbClr val="FF0000"/>
                </a:solidFill>
                <a:latin typeface="宋体" panose="02010600030101010101" pitchFamily="2" charset="-122"/>
              </a:rPr>
              <a:t>不一定全等</a:t>
            </a:r>
            <a:r>
              <a:rPr 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）</a:t>
            </a:r>
            <a:r>
              <a:rPr lang="zh-CN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endParaRPr lang="zh-CN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9232" name="Group 16"/>
          <p:cNvGrpSpPr/>
          <p:nvPr/>
        </p:nvGrpSpPr>
        <p:grpSpPr bwMode="auto">
          <a:xfrm>
            <a:off x="3733800" y="3124200"/>
            <a:ext cx="1220788" cy="2136775"/>
            <a:chOff x="0" y="0"/>
            <a:chExt cx="769" cy="1346"/>
          </a:xfrm>
        </p:grpSpPr>
        <p:grpSp>
          <p:nvGrpSpPr>
            <p:cNvPr id="9233" name="Group 17"/>
            <p:cNvGrpSpPr/>
            <p:nvPr/>
          </p:nvGrpSpPr>
          <p:grpSpPr bwMode="auto">
            <a:xfrm>
              <a:off x="144" y="0"/>
              <a:ext cx="625" cy="1104"/>
              <a:chOff x="0" y="0"/>
              <a:chExt cx="625" cy="1104"/>
            </a:xfrm>
          </p:grpSpPr>
          <p:sp>
            <p:nvSpPr>
              <p:cNvPr id="9234" name="Line 18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480" cy="1104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5" name="Text Box 19"/>
              <p:cNvSpPr txBox="1">
                <a:spLocks noChangeArrowheads="1"/>
              </p:cNvSpPr>
              <p:nvPr/>
            </p:nvSpPr>
            <p:spPr bwMode="auto">
              <a:xfrm rot="17461652">
                <a:off x="72" y="408"/>
                <a:ext cx="816" cy="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zh-CN" b="1">
                    <a:latin typeface="Times New Roman" panose="02020603050405020304" pitchFamily="18" charset="0"/>
                    <a:ea typeface="华文新魏" pitchFamily="2" charset="-122"/>
                  </a:rPr>
                  <a:t>2.5cm</a:t>
                </a:r>
                <a:endParaRPr lang="zh-CN" altLang="zh-CN" b="1">
                  <a:latin typeface="Times New Roman" panose="02020603050405020304" pitchFamily="18" charset="0"/>
                  <a:ea typeface="华文新魏" pitchFamily="2" charset="-122"/>
                </a:endParaRPr>
              </a:p>
            </p:txBody>
          </p:sp>
        </p:grpSp>
        <p:sp>
          <p:nvSpPr>
            <p:cNvPr id="9236" name="Text Box 20"/>
            <p:cNvSpPr txBox="1">
              <a:spLocks noChangeArrowheads="1"/>
            </p:cNvSpPr>
            <p:nvPr/>
          </p:nvSpPr>
          <p:spPr bwMode="auto">
            <a:xfrm>
              <a:off x="0" y="1056"/>
              <a:ext cx="250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>
                  <a:latin typeface="Times New Roman" panose="02020603050405020304" pitchFamily="18" charset="0"/>
                </a:rPr>
                <a:t>B</a:t>
              </a:r>
              <a:endParaRPr lang="zh-CN" altLang="zh-CN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237" name="Group 21"/>
          <p:cNvGrpSpPr/>
          <p:nvPr/>
        </p:nvGrpSpPr>
        <p:grpSpPr bwMode="auto">
          <a:xfrm>
            <a:off x="2590800" y="2667000"/>
            <a:ext cx="3048000" cy="2365375"/>
            <a:chOff x="0" y="0"/>
            <a:chExt cx="1920" cy="1490"/>
          </a:xfrm>
        </p:grpSpPr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>
              <a:off x="240" y="1392"/>
              <a:ext cx="1680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9" name="Line 23"/>
            <p:cNvSpPr>
              <a:spLocks noChangeShapeType="1"/>
            </p:cNvSpPr>
            <p:nvPr/>
          </p:nvSpPr>
          <p:spPr bwMode="auto">
            <a:xfrm flipV="1">
              <a:off x="240" y="288"/>
              <a:ext cx="1104" cy="1104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Text Box 24"/>
            <p:cNvSpPr txBox="1">
              <a:spLocks noChangeArrowheads="1"/>
            </p:cNvSpPr>
            <p:nvPr/>
          </p:nvSpPr>
          <p:spPr bwMode="auto">
            <a:xfrm>
              <a:off x="0" y="1200"/>
              <a:ext cx="62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>
                  <a:latin typeface="Times New Roman" panose="02020603050405020304" pitchFamily="18" charset="0"/>
                </a:rPr>
                <a:t>A</a:t>
              </a:r>
              <a:endParaRPr lang="zh-CN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9241" name="Text Box 25"/>
            <p:cNvSpPr txBox="1">
              <a:spLocks noChangeArrowheads="1"/>
            </p:cNvSpPr>
            <p:nvPr/>
          </p:nvSpPr>
          <p:spPr bwMode="auto">
            <a:xfrm>
              <a:off x="1296" y="0"/>
              <a:ext cx="336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>
                  <a:latin typeface="Times New Roman" panose="02020603050405020304" pitchFamily="18" charset="0"/>
                </a:rPr>
                <a:t>C</a:t>
              </a:r>
              <a:endParaRPr lang="zh-CN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9242" name="Text Box 26"/>
            <p:cNvSpPr txBox="1">
              <a:spLocks noChangeArrowheads="1"/>
            </p:cNvSpPr>
            <p:nvPr/>
          </p:nvSpPr>
          <p:spPr bwMode="auto">
            <a:xfrm rot="18792817">
              <a:off x="219" y="591"/>
              <a:ext cx="720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b="1">
                  <a:latin typeface="Times New Roman" panose="02020603050405020304" pitchFamily="18" charset="0"/>
                  <a:ea typeface="华文新魏" pitchFamily="2" charset="-122"/>
                </a:rPr>
                <a:t>3.5cm</a:t>
              </a:r>
              <a:endParaRPr lang="zh-CN" altLang="zh-CN" b="1"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  <p:sp>
          <p:nvSpPr>
            <p:cNvPr id="9243" name="Text Box 27"/>
            <p:cNvSpPr txBox="1">
              <a:spLocks noChangeArrowheads="1"/>
            </p:cNvSpPr>
            <p:nvPr/>
          </p:nvSpPr>
          <p:spPr bwMode="auto">
            <a:xfrm>
              <a:off x="388" y="1118"/>
              <a:ext cx="554" cy="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>
                  <a:latin typeface="华文新魏" pitchFamily="2" charset="-122"/>
                  <a:ea typeface="华文新魏" pitchFamily="2" charset="-122"/>
                </a:rPr>
                <a:t>40°</a:t>
              </a:r>
              <a:endParaRPr lang="zh-CN" altLang="zh-CN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9244" name="Freeform 28"/>
            <p:cNvSpPr/>
            <p:nvPr/>
          </p:nvSpPr>
          <p:spPr bwMode="auto">
            <a:xfrm>
              <a:off x="362" y="1262"/>
              <a:ext cx="72" cy="144"/>
            </a:xfrm>
            <a:custGeom>
              <a:avLst/>
              <a:gdLst>
                <a:gd name="T0" fmla="*/ 0 w 72"/>
                <a:gd name="T1" fmla="*/ 0 h 144"/>
                <a:gd name="T2" fmla="*/ 60 w 72"/>
                <a:gd name="T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" h="144">
                  <a:moveTo>
                    <a:pt x="0" y="0"/>
                  </a:moveTo>
                  <a:cubicBezTo>
                    <a:pt x="72" y="54"/>
                    <a:pt x="60" y="52"/>
                    <a:pt x="60" y="144"/>
                  </a:cubicBezTo>
                </a:path>
              </a:pathLst>
            </a:custGeom>
            <a:noFill/>
            <a:ln w="9525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5" name="Group 18"/>
          <p:cNvGrpSpPr/>
          <p:nvPr/>
        </p:nvGrpSpPr>
        <p:grpSpPr bwMode="auto">
          <a:xfrm>
            <a:off x="1524000" y="0"/>
            <a:ext cx="3886200" cy="732709"/>
            <a:chOff x="0" y="0"/>
            <a:chExt cx="3399" cy="1334"/>
          </a:xfrm>
        </p:grpSpPr>
        <p:pic>
          <p:nvPicPr>
            <p:cNvPr id="9246" name="Picture 19" descr="678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7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1175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探究二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9248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1676400" y="838200"/>
            <a:ext cx="88392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200" b="1"/>
              <a:t>由“</a:t>
            </a:r>
            <a:r>
              <a:rPr lang="zh-CN" sz="3200" b="1">
                <a:solidFill>
                  <a:srgbClr val="FF0000"/>
                </a:solidFill>
              </a:rPr>
              <a:t>两边及其中一边的对角对应相等</a:t>
            </a:r>
            <a:r>
              <a:rPr lang="zh-CN" sz="3200" b="1"/>
              <a:t>”的条件能判定两个三角形全等吗？为什么？</a:t>
            </a:r>
            <a:endParaRPr lang="zh-CN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1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676400" y="838200"/>
            <a:ext cx="89916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例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sz="3200" b="1">
                <a:latin typeface="Times New Roman" panose="02020603050405020304" pitchFamily="18" charset="0"/>
              </a:rPr>
              <a:t> </a:t>
            </a:r>
            <a:r>
              <a:rPr lang="zh-CN" sz="3200" b="1">
                <a:latin typeface="Times New Roman" panose="02020603050405020304" pitchFamily="18" charset="0"/>
              </a:rPr>
              <a:t>如图， </a:t>
            </a:r>
            <a:r>
              <a:rPr lang="zh-CN" altLang="zh-CN" sz="3200" b="1">
                <a:latin typeface="Times New Roman" panose="02020603050405020304" pitchFamily="18" charset="0"/>
              </a:rPr>
              <a:t>AB=CB </a:t>
            </a:r>
            <a:r>
              <a:rPr lang="zh-CN" sz="3200" b="1">
                <a:latin typeface="Times New Roman" panose="02020603050405020304" pitchFamily="18" charset="0"/>
              </a:rPr>
              <a:t>，∠</a:t>
            </a:r>
            <a:r>
              <a:rPr lang="zh-CN" altLang="zh-CN" sz="3200" b="1">
                <a:latin typeface="Times New Roman" panose="02020603050405020304" pitchFamily="18" charset="0"/>
              </a:rPr>
              <a:t>ABD= ∠CBD </a:t>
            </a:r>
            <a:r>
              <a:rPr lang="zh-CN" sz="3200" b="1">
                <a:latin typeface="Times New Roman" panose="02020603050405020304" pitchFamily="18" charset="0"/>
              </a:rPr>
              <a:t>，</a:t>
            </a:r>
            <a:endParaRPr lang="zh-CN" sz="3200" b="1">
              <a:latin typeface="Times New Roman" panose="02020603050405020304" pitchFamily="18" charset="0"/>
            </a:endParaRPr>
          </a:p>
          <a:p>
            <a:r>
              <a:rPr lang="zh-CN" sz="3200" b="1">
                <a:latin typeface="Times New Roman" panose="02020603050405020304" pitchFamily="18" charset="0"/>
              </a:rPr>
              <a:t>       求证：</a:t>
            </a:r>
            <a:r>
              <a:rPr lang="zh-CN" sz="3200" b="1">
                <a:solidFill>
                  <a:srgbClr val="000000"/>
                </a:solidFill>
              </a:rPr>
              <a:t>△</a:t>
            </a:r>
            <a:r>
              <a:rPr lang="zh-CN" altLang="zh-CN" sz="3200" b="1">
                <a:solidFill>
                  <a:srgbClr val="000000"/>
                </a:solidFill>
              </a:rPr>
              <a:t>ABD≌△CBD</a:t>
            </a:r>
            <a:endParaRPr lang="zh-CN" altLang="zh-CN" sz="3200" b="1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291" name="Group 3"/>
          <p:cNvGrpSpPr/>
          <p:nvPr/>
        </p:nvGrpSpPr>
        <p:grpSpPr bwMode="auto">
          <a:xfrm>
            <a:off x="7162800" y="2514600"/>
            <a:ext cx="2971800" cy="2427288"/>
            <a:chOff x="0" y="0"/>
            <a:chExt cx="1872" cy="1529"/>
          </a:xfrm>
        </p:grpSpPr>
        <p:sp>
          <p:nvSpPr>
            <p:cNvPr id="12292" name="Line 4"/>
            <p:cNvSpPr>
              <a:spLocks noChangeShapeType="1"/>
            </p:cNvSpPr>
            <p:nvPr/>
          </p:nvSpPr>
          <p:spPr bwMode="auto">
            <a:xfrm>
              <a:off x="260" y="785"/>
              <a:ext cx="1265" cy="0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 flipH="1" flipV="1">
              <a:off x="1152" y="192"/>
              <a:ext cx="373" cy="593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4" name="Line 6"/>
            <p:cNvSpPr>
              <a:spLocks noChangeShapeType="1"/>
            </p:cNvSpPr>
            <p:nvPr/>
          </p:nvSpPr>
          <p:spPr bwMode="auto">
            <a:xfrm flipH="1">
              <a:off x="1190" y="785"/>
              <a:ext cx="335" cy="565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5" name="Line 7"/>
            <p:cNvSpPr>
              <a:spLocks noChangeShapeType="1"/>
            </p:cNvSpPr>
            <p:nvPr/>
          </p:nvSpPr>
          <p:spPr bwMode="auto">
            <a:xfrm flipH="1">
              <a:off x="260" y="192"/>
              <a:ext cx="892" cy="593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6" name="Line 8"/>
            <p:cNvSpPr>
              <a:spLocks noChangeShapeType="1"/>
            </p:cNvSpPr>
            <p:nvPr/>
          </p:nvSpPr>
          <p:spPr bwMode="auto">
            <a:xfrm flipH="1" flipV="1">
              <a:off x="260" y="785"/>
              <a:ext cx="930" cy="565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1152" y="0"/>
              <a:ext cx="372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A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0" y="634"/>
              <a:ext cx="372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B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1152" y="1200"/>
              <a:ext cx="372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C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1500" y="720"/>
              <a:ext cx="372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>
                  <a:latin typeface="Times New Roman" panose="02020603050405020304" pitchFamily="18" charset="0"/>
                </a:rPr>
                <a:t>D</a:t>
              </a: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2301" name="Arc 13"/>
            <p:cNvSpPr/>
            <p:nvPr/>
          </p:nvSpPr>
          <p:spPr bwMode="auto">
            <a:xfrm>
              <a:off x="484" y="634"/>
              <a:ext cx="74" cy="14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7258"/>
                <a:gd name="T2" fmla="*/ 20846 w 21600"/>
                <a:gd name="T3" fmla="*/ 27258 h 27258"/>
                <a:gd name="T4" fmla="*/ 0 w 21600"/>
                <a:gd name="T5" fmla="*/ 21600 h 27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725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511"/>
                    <a:pt x="21346" y="25413"/>
                    <a:pt x="20845" y="27257"/>
                  </a:cubicBezTo>
                </a:path>
                <a:path w="21600" h="2725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3511"/>
                    <a:pt x="21346" y="25413"/>
                    <a:pt x="20845" y="2725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800" b="1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302" name="Arc 14"/>
            <p:cNvSpPr/>
            <p:nvPr/>
          </p:nvSpPr>
          <p:spPr bwMode="auto">
            <a:xfrm>
              <a:off x="528" y="785"/>
              <a:ext cx="48" cy="175"/>
            </a:xfrm>
            <a:custGeom>
              <a:avLst/>
              <a:gdLst>
                <a:gd name="G0" fmla="+- 1230 0 0"/>
                <a:gd name="G1" fmla="+- 21600 0 0"/>
                <a:gd name="G2" fmla="+- 21600 0 0"/>
                <a:gd name="T0" fmla="*/ 1230 w 22830"/>
                <a:gd name="T1" fmla="*/ 0 h 43200"/>
                <a:gd name="T2" fmla="*/ 0 w 22830"/>
                <a:gd name="T3" fmla="*/ 43165 h 43200"/>
                <a:gd name="T4" fmla="*/ 1230 w 2283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830" h="43200" fill="none" extrusionOk="0">
                  <a:moveTo>
                    <a:pt x="1229" y="0"/>
                  </a:moveTo>
                  <a:cubicBezTo>
                    <a:pt x="13159" y="0"/>
                    <a:pt x="22830" y="9670"/>
                    <a:pt x="22830" y="21600"/>
                  </a:cubicBezTo>
                  <a:cubicBezTo>
                    <a:pt x="22830" y="33529"/>
                    <a:pt x="13159" y="43200"/>
                    <a:pt x="1230" y="43200"/>
                  </a:cubicBezTo>
                  <a:cubicBezTo>
                    <a:pt x="819" y="43200"/>
                    <a:pt x="409" y="43188"/>
                    <a:pt x="0" y="43164"/>
                  </a:cubicBezTo>
                </a:path>
                <a:path w="22830" h="43200" stroke="0" extrusionOk="0">
                  <a:moveTo>
                    <a:pt x="1229" y="0"/>
                  </a:moveTo>
                  <a:cubicBezTo>
                    <a:pt x="13159" y="0"/>
                    <a:pt x="22830" y="9670"/>
                    <a:pt x="22830" y="21600"/>
                  </a:cubicBezTo>
                  <a:cubicBezTo>
                    <a:pt x="22830" y="33529"/>
                    <a:pt x="13159" y="43200"/>
                    <a:pt x="1230" y="43200"/>
                  </a:cubicBezTo>
                  <a:cubicBezTo>
                    <a:pt x="819" y="43200"/>
                    <a:pt x="409" y="43188"/>
                    <a:pt x="0" y="43164"/>
                  </a:cubicBezTo>
                  <a:lnTo>
                    <a:pt x="1230" y="21600"/>
                  </a:lnTo>
                  <a:close/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800" b="1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303" name="Group 18"/>
          <p:cNvGrpSpPr/>
          <p:nvPr/>
        </p:nvGrpSpPr>
        <p:grpSpPr bwMode="auto">
          <a:xfrm>
            <a:off x="1752600" y="0"/>
            <a:ext cx="3886200" cy="732709"/>
            <a:chOff x="0" y="0"/>
            <a:chExt cx="3399" cy="1334"/>
          </a:xfrm>
        </p:grpSpPr>
        <p:pic>
          <p:nvPicPr>
            <p:cNvPr id="12304" name="Picture 19" descr="678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631" y="164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5" name="Rectangle 20"/>
            <p:cNvSpPr>
              <a:spLocks noChangeArrowheads="1"/>
            </p:cNvSpPr>
            <p:nvPr/>
          </p:nvSpPr>
          <p:spPr bwMode="auto">
            <a:xfrm>
              <a:off x="454" y="159"/>
              <a:ext cx="2086" cy="1175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 cmpd="sng">
              <a:solidFill>
                <a:srgbClr val="CC0000"/>
              </a:solidFill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sz="3600" b="1">
                  <a:solidFill>
                    <a:srgbClr val="CC0000"/>
                  </a:solidFill>
                  <a:latin typeface="Times New Roman" panose="02020603050405020304" pitchFamily="18" charset="0"/>
                  <a:ea typeface="方正舒体" pitchFamily="2" charset="-122"/>
                </a:rPr>
                <a:t>典型例题</a:t>
              </a:r>
              <a:endParaRPr lang="zh-CN" sz="3600" b="1">
                <a:solidFill>
                  <a:srgbClr val="CC0000"/>
                </a:solidFill>
                <a:latin typeface="Times New Roman" panose="02020603050405020304" pitchFamily="18" charset="0"/>
                <a:ea typeface="方正舒体" pitchFamily="2" charset="-122"/>
              </a:endParaRPr>
            </a:p>
          </p:txBody>
        </p:sp>
        <p:pic>
          <p:nvPicPr>
            <p:cNvPr id="12306" name="Picture 21" descr="gif003[1]">
              <a:hlinkClick r:id="" action="ppaction://hlinkshowjump?jump=lastslide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61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7162800" y="1828800"/>
            <a:ext cx="3124200" cy="52197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2800" b="1"/>
              <a:t>隐含条件：公共边</a:t>
            </a:r>
            <a:endParaRPr lang="zh-CN" sz="2800" b="1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1524000" y="4881563"/>
            <a:ext cx="3505200" cy="583565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证明线段或角相等</a:t>
            </a:r>
            <a:endParaRPr 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309" name="Group 21"/>
          <p:cNvGrpSpPr/>
          <p:nvPr/>
        </p:nvGrpSpPr>
        <p:grpSpPr bwMode="auto">
          <a:xfrm>
            <a:off x="5257800" y="4876800"/>
            <a:ext cx="4489180" cy="1322388"/>
            <a:chOff x="0" y="0"/>
            <a:chExt cx="2676" cy="833"/>
          </a:xfrm>
        </p:grpSpPr>
        <p:sp>
          <p:nvSpPr>
            <p:cNvPr id="12310" name="Rectangle 22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76" y="0"/>
              <a:ext cx="2300" cy="833"/>
            </a:xfrm>
            <a:prstGeom prst="rect">
              <a:avLst/>
            </a:prstGeom>
            <a:solidFill>
              <a:schemeClr val="accent1"/>
            </a:solidFill>
            <a:ln w="9525" cmpd="sng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sz="3200" b="1">
                  <a:solidFill>
                    <a:srgbClr val="FF0000"/>
                  </a:solidFill>
                </a:rPr>
                <a:t>证明线段或角所在的</a:t>
              </a:r>
              <a:endParaRPr lang="zh-CN" sz="3200" b="1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zh-CN" sz="3200" b="1">
                  <a:solidFill>
                    <a:srgbClr val="FF0000"/>
                  </a:solidFill>
                </a:rPr>
                <a:t>两个三角形全等</a:t>
              </a:r>
              <a:endParaRPr lang="zh-CN" sz="3200" b="1">
                <a:solidFill>
                  <a:srgbClr val="FF0000"/>
                </a:solidFill>
              </a:endParaRPr>
            </a:p>
          </p:txBody>
        </p:sp>
        <p:sp>
          <p:nvSpPr>
            <p:cNvPr id="12311" name="AutoShape 23"/>
            <p:cNvSpPr>
              <a:spLocks noChangeArrowheads="1"/>
            </p:cNvSpPr>
            <p:nvPr/>
          </p:nvSpPr>
          <p:spPr bwMode="auto">
            <a:xfrm>
              <a:off x="0" y="78"/>
              <a:ext cx="336" cy="240"/>
            </a:xfrm>
            <a:prstGeom prst="rightArrow">
              <a:avLst>
                <a:gd name="adj1" fmla="val 50000"/>
                <a:gd name="adj2" fmla="val 35000"/>
              </a:avLst>
            </a:prstGeom>
            <a:solidFill>
              <a:schemeClr val="accent1"/>
            </a:solidFill>
            <a:ln w="9525" cmpd="sng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1676400" y="2846388"/>
            <a:ext cx="5260975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sz="3200" b="1"/>
              <a:t>变式</a:t>
            </a:r>
            <a:r>
              <a:rPr lang="zh-CN" altLang="zh-CN" sz="3200" b="1"/>
              <a:t>2</a:t>
            </a:r>
            <a:r>
              <a:rPr lang="zh-CN" sz="3200" b="1"/>
              <a:t>：</a:t>
            </a:r>
            <a:r>
              <a:rPr lang="zh-CN" sz="3200" b="1">
                <a:solidFill>
                  <a:srgbClr val="FF0000"/>
                </a:solidFill>
              </a:rPr>
              <a:t>求证∠</a:t>
            </a:r>
            <a:r>
              <a:rPr lang="zh-CN" altLang="zh-CN" sz="3200" b="1">
                <a:solidFill>
                  <a:srgbClr val="FF0000"/>
                </a:solidFill>
              </a:rPr>
              <a:t>ADB=∠CDB</a:t>
            </a:r>
            <a:endParaRPr lang="zh-CN" altLang="zh-CN" sz="3200" b="1">
              <a:solidFill>
                <a:srgbClr val="FF0000"/>
              </a:solidFill>
            </a:endParaRP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1676400" y="2133600"/>
            <a:ext cx="42672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/>
              <a:t>变式</a:t>
            </a:r>
            <a:r>
              <a:rPr lang="zh-CN" altLang="zh-CN" sz="3200" b="1"/>
              <a:t>1</a:t>
            </a:r>
            <a:r>
              <a:rPr lang="zh-CN" sz="3200" b="1"/>
              <a:t>： </a:t>
            </a:r>
            <a:r>
              <a:rPr lang="zh-CN" sz="3200" b="1">
                <a:solidFill>
                  <a:srgbClr val="FF0000"/>
                </a:solidFill>
              </a:rPr>
              <a:t>求证</a:t>
            </a:r>
            <a:r>
              <a:rPr lang="zh-CN" altLang="zh-CN" sz="3200" b="1">
                <a:solidFill>
                  <a:srgbClr val="FF0000"/>
                </a:solidFill>
              </a:rPr>
              <a:t>AD=CD</a:t>
            </a:r>
            <a:endParaRPr lang="zh-CN" altLang="zh-CN" sz="3200" b="1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47825" y="630555"/>
            <a:ext cx="8715375" cy="42462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endParaRPr lang="en-US" altLang="zh-CN" sz="5400" b="1">
              <a:solidFill>
                <a:srgbClr val="FF0000"/>
              </a:solidFill>
            </a:endParaRPr>
          </a:p>
          <a:p>
            <a:pPr algn="ctr"/>
            <a:endParaRPr lang="en-US" altLang="zh-CN" sz="5400" b="1">
              <a:solidFill>
                <a:srgbClr val="FF0000"/>
              </a:solidFill>
            </a:endParaRPr>
          </a:p>
          <a:p>
            <a:pPr algn="ctr"/>
            <a:r>
              <a:rPr lang="en-US" altLang="zh-CN" sz="5400" b="1">
                <a:solidFill>
                  <a:srgbClr val="FF0000"/>
                </a:solidFill>
              </a:rPr>
              <a:t>P39</a:t>
            </a:r>
            <a:r>
              <a:rPr lang="zh-CN" altLang="en-US" sz="5400" b="1">
                <a:solidFill>
                  <a:srgbClr val="FF0000"/>
                </a:solidFill>
              </a:rPr>
              <a:t>练习</a:t>
            </a:r>
            <a:endParaRPr lang="zh-CN" altLang="en-US" sz="5400" b="1">
              <a:solidFill>
                <a:srgbClr val="FF0000"/>
              </a:solidFill>
            </a:endParaRPr>
          </a:p>
          <a:p>
            <a:pPr algn="ctr"/>
            <a:endParaRPr lang="zh-CN" altLang="en-US" sz="5400" b="1">
              <a:solidFill>
                <a:srgbClr val="FF0000"/>
              </a:solidFill>
            </a:endParaRPr>
          </a:p>
          <a:p>
            <a:pPr algn="ctr"/>
            <a:endParaRPr lang="zh-CN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7" grpId="0" bldLvl="0" animBg="1" autoUpdateAnimBg="0"/>
      <p:bldP spid="12313" grpId="0" bldLvl="0" animBg="1" autoUpdateAnimBg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 descr="底色1"/>
          <p:cNvSpPr txBox="1">
            <a:spLocks noChangeArrowheads="1"/>
          </p:cNvSpPr>
          <p:nvPr/>
        </p:nvSpPr>
        <p:spPr bwMode="auto">
          <a:xfrm>
            <a:off x="1905000" y="228600"/>
            <a:ext cx="3352800" cy="70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1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sz="4000" b="1">
                <a:solidFill>
                  <a:srgbClr val="FF3300"/>
                </a:solidFill>
                <a:latin typeface="宋体" panose="02010600030101010101" pitchFamily="2" charset="-122"/>
              </a:rPr>
              <a:t>课堂小结</a:t>
            </a:r>
            <a:r>
              <a:rPr lang="zh-CN" altLang="zh-CN" sz="4000" b="1">
                <a:solidFill>
                  <a:srgbClr val="FF3300"/>
                </a:solidFill>
                <a:latin typeface="宋体" panose="02010600030101010101" pitchFamily="2" charset="-122"/>
              </a:rPr>
              <a:t>:</a:t>
            </a:r>
            <a:endParaRPr lang="zh-CN" altLang="zh-CN" sz="4000" b="1">
              <a:solidFill>
                <a:srgbClr val="FF3300"/>
              </a:solidFill>
              <a:latin typeface="宋体" panose="02010600030101010101" pitchFamily="2" charset="-122"/>
            </a:endParaRPr>
          </a:p>
        </p:txBody>
      </p:sp>
      <p:sp>
        <p:nvSpPr>
          <p:cNvPr id="17411" name="Text Box 3" descr="底色1"/>
          <p:cNvSpPr txBox="1">
            <a:spLocks noChangeArrowheads="1"/>
          </p:cNvSpPr>
          <p:nvPr/>
        </p:nvSpPr>
        <p:spPr bwMode="auto">
          <a:xfrm>
            <a:off x="1600200" y="1066800"/>
            <a:ext cx="8610600" cy="132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1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、尺规作图：画与已知三角形两边   </a:t>
            </a:r>
            <a:endParaRPr lang="zh-CN" sz="32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及其夹角对应相等的三角形</a:t>
            </a:r>
            <a:endParaRPr lang="zh-CN" sz="32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2" name="Text Box 4" descr="底色1"/>
          <p:cNvSpPr txBox="1">
            <a:spLocks noChangeArrowheads="1"/>
          </p:cNvSpPr>
          <p:nvPr/>
        </p:nvSpPr>
        <p:spPr bwMode="auto">
          <a:xfrm>
            <a:off x="1676400" y="2590800"/>
            <a:ext cx="88392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1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3200" b="1">
                <a:solidFill>
                  <a:srgbClr val="000000"/>
                </a:solidFill>
              </a:rPr>
              <a:t>2</a:t>
            </a:r>
            <a:r>
              <a:rPr lang="zh-CN" sz="3200" b="1">
                <a:solidFill>
                  <a:srgbClr val="000000"/>
                </a:solidFill>
              </a:rPr>
              <a:t>、三角形全等的判定方法：         </a:t>
            </a:r>
            <a:endParaRPr lang="zh-CN" sz="3200" b="1">
              <a:solidFill>
                <a:srgbClr val="FF0000"/>
              </a:solidFill>
            </a:endParaRPr>
          </a:p>
        </p:txBody>
      </p:sp>
      <p:grpSp>
        <p:nvGrpSpPr>
          <p:cNvPr id="17413" name="Group 5"/>
          <p:cNvGrpSpPr/>
          <p:nvPr/>
        </p:nvGrpSpPr>
        <p:grpSpPr bwMode="auto">
          <a:xfrm>
            <a:off x="2514600" y="3276600"/>
            <a:ext cx="5715000" cy="1600200"/>
            <a:chOff x="0" y="0"/>
            <a:chExt cx="3600" cy="1008"/>
          </a:xfrm>
        </p:grpSpPr>
        <p:sp>
          <p:nvSpPr>
            <p:cNvPr id="17414" name="AutoShape 6"/>
            <p:cNvSpPr/>
            <p:nvPr/>
          </p:nvSpPr>
          <p:spPr bwMode="auto">
            <a:xfrm>
              <a:off x="0" y="52"/>
              <a:ext cx="47" cy="956"/>
            </a:xfrm>
            <a:prstGeom prst="leftBrace">
              <a:avLst>
                <a:gd name="adj1" fmla="val 169504"/>
                <a:gd name="adj2" fmla="val 50000"/>
              </a:avLst>
            </a:prstGeom>
            <a:noFill/>
            <a:ln w="15875" cmpd="sng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4800" b="1">
                <a:solidFill>
                  <a:srgbClr val="6600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144" y="0"/>
              <a:ext cx="3456" cy="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sz="3200" b="1">
                  <a:solidFill>
                    <a:srgbClr val="FF0000"/>
                  </a:solidFill>
                </a:rPr>
                <a:t>定义（重合）法  </a:t>
              </a:r>
              <a:endParaRPr lang="zh-CN" sz="3200" b="1">
                <a:solidFill>
                  <a:srgbClr val="FF0000"/>
                </a:solidFill>
              </a:endParaRPr>
            </a:p>
            <a:p>
              <a:r>
                <a:rPr lang="zh-CN" altLang="zh-CN" sz="3200" b="1">
                  <a:solidFill>
                    <a:srgbClr val="FF0000"/>
                  </a:solidFill>
                </a:rPr>
                <a:t>SSS  </a:t>
              </a:r>
              <a:r>
                <a:rPr lang="zh-CN" altLang="zh-CN" sz="3200" b="1">
                  <a:solidFill>
                    <a:srgbClr val="000000"/>
                  </a:solidFill>
                </a:rPr>
                <a:t>   </a:t>
              </a:r>
              <a:endParaRPr lang="zh-CN" altLang="zh-CN" sz="3200" b="1">
                <a:solidFill>
                  <a:srgbClr val="000000"/>
                </a:solidFill>
              </a:endParaRPr>
            </a:p>
            <a:p>
              <a:r>
                <a:rPr lang="zh-CN" altLang="zh-CN" sz="3200" b="1">
                  <a:solidFill>
                    <a:srgbClr val="FF0000"/>
                  </a:solidFill>
                </a:rPr>
                <a:t>SAS(</a:t>
              </a:r>
              <a:r>
                <a:rPr lang="zh-CN" sz="3200" b="1">
                  <a:solidFill>
                    <a:srgbClr val="FF0000"/>
                  </a:solidFill>
                </a:rPr>
                <a:t>两边及其夹角</a:t>
              </a:r>
              <a:r>
                <a:rPr lang="zh-CN" altLang="zh-CN" sz="3200" b="1">
                  <a:solidFill>
                    <a:srgbClr val="FF0000"/>
                  </a:solidFill>
                </a:rPr>
                <a:t>)</a:t>
              </a:r>
              <a:endParaRPr lang="zh-CN" altLang="zh-CN" sz="3200" b="1"/>
            </a:p>
          </p:txBody>
        </p:sp>
      </p:grp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76400" y="5029200"/>
            <a:ext cx="426720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3</a:t>
            </a:r>
            <a:r>
              <a:rPr lang="zh-CN" sz="3200" b="1">
                <a:latin typeface="Times New Roman" panose="02020603050405020304" pitchFamily="18" charset="0"/>
              </a:rPr>
              <a:t>、证明线段或角相等</a:t>
            </a:r>
            <a:endParaRPr lang="zh-CN" sz="3200" b="1">
              <a:latin typeface="Times New Roman" panose="02020603050405020304" pitchFamily="18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286000" y="5600700"/>
            <a:ext cx="8348980" cy="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</a:rPr>
              <a:t>转化为证明线段或角所在的两个三角形全等。</a:t>
            </a:r>
            <a:endParaRPr 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ldLvl="0" animBg="1" autoUpdateAnimBg="0"/>
      <p:bldP spid="17412" grpId="0" bldLvl="0" animBg="1" autoUpdateAnimBg="0"/>
      <p:bldP spid="17416" grpId="0" bldLvl="0" animBg="1" autoUpdateAnimBg="0"/>
      <p:bldP spid="17417" grpId="0" bldLvl="0" animBg="1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客服唯一联系qq  1119139686 欢迎跟我们联系</Template>
  <TotalTime>0</TotalTime>
  <Words>1224</Words>
  <Application>WPS 演示</Application>
  <PresentationFormat>全屏显示(4:3)</PresentationFormat>
  <Paragraphs>234</Paragraphs>
  <Slides>13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仿宋_GB2312</vt:lpstr>
      <vt:lpstr>Times New Roman</vt:lpstr>
      <vt:lpstr>方正舒体</vt:lpstr>
      <vt:lpstr>华文新魏</vt:lpstr>
      <vt:lpstr>仿宋</vt:lpstr>
      <vt:lpstr>微软雅黑</vt:lpstr>
      <vt:lpstr>Arial Unicode MS</vt:lpstr>
      <vt:lpstr>默认设计模板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教学无忧http://jiaoxue5u.taobao.com/专注中小学 教学事业！</Company>
  <LinksUpToDate>false</LinksUpToDate>
  <SharedDoc>false</SharedDoc>
  <HyperlinksChanged>false</HyperlinksChanged>
  <AppVersion>14.0000</AppVersion>
  <Manager>客服唯一联系qq  1119139686 欢迎跟我们联系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教学无忧http://jiaoxue5u.taobao.com/专注中小学 教学事业！</dc:title>
  <dc:creator>教学无忧http://jiaoxue5u.taobao.com/专注中小学 教学事业！</dc:creator>
  <cp:keywords>教学无忧http://jiaoxue5u.taobao.com/专注中小学 教学事业！</cp:keywords>
  <dc:description>客服唯一联系qq  1119139686 欢迎跟我们联系</dc:description>
  <dc:subject>客服唯一联系qq  1119139686 欢迎跟我们联系</dc:subject>
  <cp:category>客服唯一联系qq  1119139686 欢迎跟我们联系</cp:category>
  <cp:lastModifiedBy>Administrator</cp:lastModifiedBy>
  <cp:revision>210</cp:revision>
  <dcterms:created xsi:type="dcterms:W3CDTF">2015-08-28T03:42:00Z</dcterms:created>
  <dcterms:modified xsi:type="dcterms:W3CDTF">2017-09-27T03:12:16Z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